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48" r:id="rId1"/>
  </p:sldMasterIdLst>
  <p:notesMasterIdLst>
    <p:notesMasterId r:id="rId19"/>
  </p:notesMasterIdLst>
  <p:sldIdLst>
    <p:sldId id="256" r:id="rId2"/>
    <p:sldId id="267" r:id="rId3"/>
    <p:sldId id="270" r:id="rId4"/>
    <p:sldId id="278" r:id="rId5"/>
    <p:sldId id="279" r:id="rId6"/>
    <p:sldId id="281" r:id="rId7"/>
    <p:sldId id="280" r:id="rId8"/>
    <p:sldId id="282" r:id="rId9"/>
    <p:sldId id="283" r:id="rId10"/>
    <p:sldId id="284" r:id="rId11"/>
    <p:sldId id="287" r:id="rId12"/>
    <p:sldId id="286" r:id="rId13"/>
    <p:sldId id="285" r:id="rId14"/>
    <p:sldId id="288" r:id="rId15"/>
    <p:sldId id="289" r:id="rId16"/>
    <p:sldId id="272" r:id="rId17"/>
    <p:sldId id="277" r:id="rId18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84" y="13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1D60875-5812-49BC-82D2-6CF6778B7B2A}" type="doc">
      <dgm:prSet loTypeId="urn:microsoft.com/office/officeart/2005/8/layout/hList1" loCatId="list" qsTypeId="urn:microsoft.com/office/officeart/2005/8/quickstyle/3d3" qsCatId="3D" csTypeId="urn:microsoft.com/office/officeart/2005/8/colors/colorful5" csCatId="colorful" phldr="1"/>
      <dgm:spPr/>
      <dgm:t>
        <a:bodyPr/>
        <a:lstStyle/>
        <a:p>
          <a:endParaRPr lang="fr-FR"/>
        </a:p>
      </dgm:t>
    </dgm:pt>
    <dgm:pt modelId="{DD416FA9-9CE4-4845-A169-F7440CEA5AB3}">
      <dgm:prSet phldrT="[Texte]"/>
      <dgm:spPr/>
      <dgm:t>
        <a:bodyPr/>
        <a:lstStyle/>
        <a:p>
          <a:r>
            <a:rPr lang="fr-FR" dirty="0" smtClean="0"/>
            <a:t>Panier Large</a:t>
          </a:r>
          <a:endParaRPr lang="fr-FR" dirty="0"/>
        </a:p>
      </dgm:t>
    </dgm:pt>
    <dgm:pt modelId="{F117BB77-6403-4F64-97A1-66CFE3D306B7}" type="parTrans" cxnId="{1FC69E32-CEBB-4FAB-BF69-27A4856349E0}">
      <dgm:prSet/>
      <dgm:spPr/>
      <dgm:t>
        <a:bodyPr/>
        <a:lstStyle/>
        <a:p>
          <a:endParaRPr lang="fr-FR"/>
        </a:p>
      </dgm:t>
    </dgm:pt>
    <dgm:pt modelId="{7B67414F-AEDE-4A68-AE4B-246F2210E173}" type="sibTrans" cxnId="{1FC69E32-CEBB-4FAB-BF69-27A4856349E0}">
      <dgm:prSet/>
      <dgm:spPr/>
      <dgm:t>
        <a:bodyPr/>
        <a:lstStyle/>
        <a:p>
          <a:endParaRPr lang="fr-FR"/>
        </a:p>
      </dgm:t>
    </dgm:pt>
    <dgm:pt modelId="{8A820391-A08B-497B-94DC-796083252E57}">
      <dgm:prSet phldrT="[Texte]"/>
      <dgm:spPr/>
      <dgm:t>
        <a:bodyPr/>
        <a:lstStyle/>
        <a:p>
          <a:r>
            <a:rPr lang="fr-FR" dirty="0" smtClean="0"/>
            <a:t>tous les soins curatifs actuellement à la charge des ménages.</a:t>
          </a:r>
          <a:endParaRPr lang="fr-FR" dirty="0"/>
        </a:p>
      </dgm:t>
    </dgm:pt>
    <dgm:pt modelId="{EB0BE482-DD9A-4DF3-A6E2-59D1C8AEAC95}" type="parTrans" cxnId="{F0388C97-A7FA-4D13-8980-0843515E9122}">
      <dgm:prSet/>
      <dgm:spPr/>
      <dgm:t>
        <a:bodyPr/>
        <a:lstStyle/>
        <a:p>
          <a:endParaRPr lang="fr-FR"/>
        </a:p>
      </dgm:t>
    </dgm:pt>
    <dgm:pt modelId="{CBBDEF5A-5005-4170-A42A-8D5A61BA8907}" type="sibTrans" cxnId="{F0388C97-A7FA-4D13-8980-0843515E9122}">
      <dgm:prSet/>
      <dgm:spPr/>
      <dgm:t>
        <a:bodyPr/>
        <a:lstStyle/>
        <a:p>
          <a:endParaRPr lang="fr-FR"/>
        </a:p>
      </dgm:t>
    </dgm:pt>
    <dgm:pt modelId="{B8A15311-9204-4199-8175-93D896D0FE21}">
      <dgm:prSet phldrT="[Texte]"/>
      <dgm:spPr/>
      <dgm:t>
        <a:bodyPr/>
        <a:lstStyle/>
        <a:p>
          <a:r>
            <a:rPr lang="fr-FR" dirty="0" smtClean="0"/>
            <a:t>Panier intermédiaire</a:t>
          </a:r>
          <a:endParaRPr lang="fr-FR" dirty="0"/>
        </a:p>
      </dgm:t>
    </dgm:pt>
    <dgm:pt modelId="{D858C8D2-004F-47EA-8F3C-A28A5204E11C}" type="parTrans" cxnId="{7512B72B-3CAC-474E-A833-C1D52ABCD89A}">
      <dgm:prSet/>
      <dgm:spPr/>
      <dgm:t>
        <a:bodyPr/>
        <a:lstStyle/>
        <a:p>
          <a:endParaRPr lang="fr-FR"/>
        </a:p>
      </dgm:t>
    </dgm:pt>
    <dgm:pt modelId="{F2FC852D-EC64-4489-88AF-90B0669BA28D}" type="sibTrans" cxnId="{7512B72B-3CAC-474E-A833-C1D52ABCD89A}">
      <dgm:prSet/>
      <dgm:spPr/>
      <dgm:t>
        <a:bodyPr/>
        <a:lstStyle/>
        <a:p>
          <a:endParaRPr lang="fr-FR"/>
        </a:p>
      </dgm:t>
    </dgm:pt>
    <dgm:pt modelId="{E727071C-4A3D-4E28-8FFF-072EEDED817E}">
      <dgm:prSet phldrT="[Texte]"/>
      <dgm:spPr/>
      <dgm:t>
        <a:bodyPr/>
        <a:lstStyle/>
        <a:p>
          <a:r>
            <a:rPr lang="fr-FR" dirty="0" smtClean="0"/>
            <a:t>Tous les soins sauf:</a:t>
          </a:r>
          <a:endParaRPr lang="fr-FR" dirty="0"/>
        </a:p>
      </dgm:t>
    </dgm:pt>
    <dgm:pt modelId="{F8C77A97-F70B-4353-B807-EFF58F282F1F}" type="parTrans" cxnId="{F093D54D-1351-4B95-BA4A-FDDDF1F7690A}">
      <dgm:prSet/>
      <dgm:spPr/>
      <dgm:t>
        <a:bodyPr/>
        <a:lstStyle/>
        <a:p>
          <a:endParaRPr lang="fr-FR"/>
        </a:p>
      </dgm:t>
    </dgm:pt>
    <dgm:pt modelId="{8B6F43FC-C593-4408-ACE1-11785A3A8227}" type="sibTrans" cxnId="{F093D54D-1351-4B95-BA4A-FDDDF1F7690A}">
      <dgm:prSet/>
      <dgm:spPr/>
      <dgm:t>
        <a:bodyPr/>
        <a:lstStyle/>
        <a:p>
          <a:endParaRPr lang="fr-FR"/>
        </a:p>
      </dgm:t>
    </dgm:pt>
    <dgm:pt modelId="{6E9C7B1F-2003-44D4-9F56-5A67B52A149C}">
      <dgm:prSet phldrT="[Texte]"/>
      <dgm:spPr/>
      <dgm:t>
        <a:bodyPr/>
        <a:lstStyle/>
        <a:p>
          <a:endParaRPr lang="fr-FR" dirty="0"/>
        </a:p>
      </dgm:t>
    </dgm:pt>
    <dgm:pt modelId="{698361D4-68C7-4E4A-B3F4-58FE07547E16}" type="parTrans" cxnId="{9F4D4871-03CB-4996-8771-9F2D0177E2E4}">
      <dgm:prSet/>
      <dgm:spPr/>
      <dgm:t>
        <a:bodyPr/>
        <a:lstStyle/>
        <a:p>
          <a:endParaRPr lang="fr-FR"/>
        </a:p>
      </dgm:t>
    </dgm:pt>
    <dgm:pt modelId="{DCBF83EA-A97F-4572-8A85-D3C98E45FDFE}" type="sibTrans" cxnId="{9F4D4871-03CB-4996-8771-9F2D0177E2E4}">
      <dgm:prSet/>
      <dgm:spPr/>
      <dgm:t>
        <a:bodyPr/>
        <a:lstStyle/>
        <a:p>
          <a:endParaRPr lang="fr-FR"/>
        </a:p>
      </dgm:t>
    </dgm:pt>
    <dgm:pt modelId="{CDB765BB-7490-4E46-B788-5E3EB3D3A863}">
      <dgm:prSet phldrT="[Texte]"/>
      <dgm:spPr/>
      <dgm:t>
        <a:bodyPr/>
        <a:lstStyle/>
        <a:p>
          <a:r>
            <a:rPr lang="fr-FR" dirty="0" smtClean="0"/>
            <a:t>Panier restreint</a:t>
          </a:r>
          <a:endParaRPr lang="fr-FR" dirty="0"/>
        </a:p>
      </dgm:t>
    </dgm:pt>
    <dgm:pt modelId="{0D1A39CB-F34D-4146-AE0B-13204D0897F3}" type="parTrans" cxnId="{84715091-C070-487D-9671-554A594B45DE}">
      <dgm:prSet/>
      <dgm:spPr/>
      <dgm:t>
        <a:bodyPr/>
        <a:lstStyle/>
        <a:p>
          <a:endParaRPr lang="fr-FR"/>
        </a:p>
      </dgm:t>
    </dgm:pt>
    <dgm:pt modelId="{EE97BD78-AA74-4641-92A4-0AE3B426633B}" type="sibTrans" cxnId="{84715091-C070-487D-9671-554A594B45DE}">
      <dgm:prSet/>
      <dgm:spPr/>
      <dgm:t>
        <a:bodyPr/>
        <a:lstStyle/>
        <a:p>
          <a:endParaRPr lang="fr-FR"/>
        </a:p>
      </dgm:t>
    </dgm:pt>
    <dgm:pt modelId="{4D15C14F-5313-4849-BCB9-F4AF0CD69B5B}">
      <dgm:prSet phldrT="[Texte]"/>
      <dgm:spPr/>
      <dgm:t>
        <a:bodyPr/>
        <a:lstStyle/>
        <a:p>
          <a:r>
            <a:rPr lang="fr-FR" dirty="0" smtClean="0"/>
            <a:t>Tous les soins sauf:</a:t>
          </a:r>
          <a:endParaRPr lang="fr-FR" dirty="0"/>
        </a:p>
      </dgm:t>
    </dgm:pt>
    <dgm:pt modelId="{ED201F13-B9D3-448A-8B25-C2F2BAFEAF9E}" type="parTrans" cxnId="{93A60E17-F8E7-4010-B0AA-B5B9DC0AFADB}">
      <dgm:prSet/>
      <dgm:spPr/>
      <dgm:t>
        <a:bodyPr/>
        <a:lstStyle/>
        <a:p>
          <a:endParaRPr lang="fr-FR"/>
        </a:p>
      </dgm:t>
    </dgm:pt>
    <dgm:pt modelId="{47A1E0F4-7B6B-4A1D-8319-786D33877451}" type="sibTrans" cxnId="{93A60E17-F8E7-4010-B0AA-B5B9DC0AFADB}">
      <dgm:prSet/>
      <dgm:spPr/>
      <dgm:t>
        <a:bodyPr/>
        <a:lstStyle/>
        <a:p>
          <a:endParaRPr lang="fr-FR"/>
        </a:p>
      </dgm:t>
    </dgm:pt>
    <dgm:pt modelId="{4BADCEF0-1183-4951-A44A-3AC30DA5F389}">
      <dgm:prSet phldrT="[Texte]"/>
      <dgm:spPr/>
      <dgm:t>
        <a:bodyPr/>
        <a:lstStyle/>
        <a:p>
          <a:r>
            <a:rPr lang="fr-FR" dirty="0" smtClean="0"/>
            <a:t>Lunetterie</a:t>
          </a:r>
          <a:endParaRPr lang="fr-FR" dirty="0"/>
        </a:p>
      </dgm:t>
    </dgm:pt>
    <dgm:pt modelId="{534311C4-5BB4-41ED-A435-A369C88EF476}" type="parTrans" cxnId="{EF891F00-3119-4000-B53A-758C87659C53}">
      <dgm:prSet/>
      <dgm:spPr/>
      <dgm:t>
        <a:bodyPr/>
        <a:lstStyle/>
        <a:p>
          <a:endParaRPr lang="fr-FR"/>
        </a:p>
      </dgm:t>
    </dgm:pt>
    <dgm:pt modelId="{4BBEDB1C-A46E-4EE9-95EE-B4F0291DC22C}" type="sibTrans" cxnId="{EF891F00-3119-4000-B53A-758C87659C53}">
      <dgm:prSet/>
      <dgm:spPr/>
      <dgm:t>
        <a:bodyPr/>
        <a:lstStyle/>
        <a:p>
          <a:endParaRPr lang="fr-FR"/>
        </a:p>
      </dgm:t>
    </dgm:pt>
    <dgm:pt modelId="{C1F335B1-1861-41F1-9777-CF0741A1AA2F}">
      <dgm:prSet phldrT="[Texte]"/>
      <dgm:spPr/>
      <dgm:t>
        <a:bodyPr/>
        <a:lstStyle/>
        <a:p>
          <a:r>
            <a:rPr lang="fr-FR" dirty="0" smtClean="0"/>
            <a:t>Chirurgie cardiovasculaire</a:t>
          </a:r>
          <a:endParaRPr lang="fr-FR" dirty="0"/>
        </a:p>
      </dgm:t>
    </dgm:pt>
    <dgm:pt modelId="{E0C989B6-6B63-4F16-8727-C015FC958ACD}" type="parTrans" cxnId="{DF790417-A51F-40DD-B783-C8E59FB74EE3}">
      <dgm:prSet/>
      <dgm:spPr/>
      <dgm:t>
        <a:bodyPr/>
        <a:lstStyle/>
        <a:p>
          <a:endParaRPr lang="fr-FR"/>
        </a:p>
      </dgm:t>
    </dgm:pt>
    <dgm:pt modelId="{EA648465-1061-4164-B591-37D19999F39A}" type="sibTrans" cxnId="{DF790417-A51F-40DD-B783-C8E59FB74EE3}">
      <dgm:prSet/>
      <dgm:spPr/>
      <dgm:t>
        <a:bodyPr/>
        <a:lstStyle/>
        <a:p>
          <a:endParaRPr lang="fr-FR"/>
        </a:p>
      </dgm:t>
    </dgm:pt>
    <dgm:pt modelId="{66BC3DC2-4D7A-4470-9C93-49F5F44A95E5}">
      <dgm:prSet phldrT="[Texte]"/>
      <dgm:spPr/>
      <dgm:t>
        <a:bodyPr/>
        <a:lstStyle/>
        <a:p>
          <a:r>
            <a:rPr lang="fr-FR" dirty="0" smtClean="0"/>
            <a:t>Greffe d’organe</a:t>
          </a:r>
          <a:endParaRPr lang="fr-FR" dirty="0"/>
        </a:p>
      </dgm:t>
    </dgm:pt>
    <dgm:pt modelId="{DCFC131C-4E76-49EF-AB2C-34795FCFDE0A}" type="parTrans" cxnId="{8ABAC6B0-F0EF-49C5-8410-8DAFC7C152B3}">
      <dgm:prSet/>
      <dgm:spPr/>
      <dgm:t>
        <a:bodyPr/>
        <a:lstStyle/>
        <a:p>
          <a:endParaRPr lang="fr-FR"/>
        </a:p>
      </dgm:t>
    </dgm:pt>
    <dgm:pt modelId="{B1DDC3E4-DB3A-40BD-B405-B5B76CE9D332}" type="sibTrans" cxnId="{8ABAC6B0-F0EF-49C5-8410-8DAFC7C152B3}">
      <dgm:prSet/>
      <dgm:spPr/>
      <dgm:t>
        <a:bodyPr/>
        <a:lstStyle/>
        <a:p>
          <a:endParaRPr lang="fr-FR"/>
        </a:p>
      </dgm:t>
    </dgm:pt>
    <dgm:pt modelId="{A60ACE6E-8F87-4E78-817E-5F9BCA0A9EC8}">
      <dgm:prSet/>
      <dgm:spPr/>
      <dgm:t>
        <a:bodyPr/>
        <a:lstStyle/>
        <a:p>
          <a:r>
            <a:rPr lang="fr-FR" dirty="0" smtClean="0"/>
            <a:t>Lunetterie</a:t>
          </a:r>
          <a:endParaRPr lang="fr-FR" dirty="0"/>
        </a:p>
      </dgm:t>
    </dgm:pt>
    <dgm:pt modelId="{7F038205-4B2A-46F4-B087-81AF7D451614}" type="parTrans" cxnId="{D8BD3BDA-E9A9-45AD-9086-BE84E2606016}">
      <dgm:prSet/>
      <dgm:spPr/>
      <dgm:t>
        <a:bodyPr/>
        <a:lstStyle/>
        <a:p>
          <a:endParaRPr lang="fr-FR"/>
        </a:p>
      </dgm:t>
    </dgm:pt>
    <dgm:pt modelId="{672CFFEA-EDFA-48E6-ADF4-D3636A7F2824}" type="sibTrans" cxnId="{D8BD3BDA-E9A9-45AD-9086-BE84E2606016}">
      <dgm:prSet/>
      <dgm:spPr/>
      <dgm:t>
        <a:bodyPr/>
        <a:lstStyle/>
        <a:p>
          <a:endParaRPr lang="fr-FR"/>
        </a:p>
      </dgm:t>
    </dgm:pt>
    <dgm:pt modelId="{43F58CFC-1303-47C9-8652-F6EA7FA6D625}">
      <dgm:prSet/>
      <dgm:spPr/>
      <dgm:t>
        <a:bodyPr/>
        <a:lstStyle/>
        <a:p>
          <a:r>
            <a:rPr lang="fr-FR" dirty="0" smtClean="0"/>
            <a:t>Chirurgie cardiovasculaire</a:t>
          </a:r>
          <a:endParaRPr lang="fr-FR" dirty="0"/>
        </a:p>
      </dgm:t>
    </dgm:pt>
    <dgm:pt modelId="{C03B167C-187E-4386-958C-645C3B49A28F}" type="parTrans" cxnId="{58DD86F5-E38B-4724-8AE1-851CA52BEAE4}">
      <dgm:prSet/>
      <dgm:spPr/>
      <dgm:t>
        <a:bodyPr/>
        <a:lstStyle/>
        <a:p>
          <a:endParaRPr lang="fr-FR"/>
        </a:p>
      </dgm:t>
    </dgm:pt>
    <dgm:pt modelId="{069BB931-ACC9-431D-90E7-6E9003504AC8}" type="sibTrans" cxnId="{58DD86F5-E38B-4724-8AE1-851CA52BEAE4}">
      <dgm:prSet/>
      <dgm:spPr/>
      <dgm:t>
        <a:bodyPr/>
        <a:lstStyle/>
        <a:p>
          <a:endParaRPr lang="fr-FR"/>
        </a:p>
      </dgm:t>
    </dgm:pt>
    <dgm:pt modelId="{74586A11-30B5-42E9-AF77-8D2C722E19C9}">
      <dgm:prSet/>
      <dgm:spPr/>
      <dgm:t>
        <a:bodyPr/>
        <a:lstStyle/>
        <a:p>
          <a:r>
            <a:rPr lang="fr-FR" dirty="0" smtClean="0"/>
            <a:t>Greffe d’organe</a:t>
          </a:r>
          <a:endParaRPr lang="fr-FR" dirty="0"/>
        </a:p>
      </dgm:t>
    </dgm:pt>
    <dgm:pt modelId="{132D7917-7087-418D-90B2-A949EA88A2BA}" type="parTrans" cxnId="{62B3053F-5D68-4B8E-AA1B-8C9857ABA92F}">
      <dgm:prSet/>
      <dgm:spPr/>
      <dgm:t>
        <a:bodyPr/>
        <a:lstStyle/>
        <a:p>
          <a:endParaRPr lang="fr-FR"/>
        </a:p>
      </dgm:t>
    </dgm:pt>
    <dgm:pt modelId="{6FE62D96-09CF-48D0-A885-D11D70E1DEB0}" type="sibTrans" cxnId="{62B3053F-5D68-4B8E-AA1B-8C9857ABA92F}">
      <dgm:prSet/>
      <dgm:spPr/>
      <dgm:t>
        <a:bodyPr/>
        <a:lstStyle/>
        <a:p>
          <a:endParaRPr lang="fr-FR"/>
        </a:p>
      </dgm:t>
    </dgm:pt>
    <dgm:pt modelId="{9CC40D9A-D966-47E1-83E5-3A771B6F6352}">
      <dgm:prSet/>
      <dgm:spPr/>
      <dgm:t>
        <a:bodyPr/>
        <a:lstStyle/>
        <a:p>
          <a:r>
            <a:rPr lang="fr-FR" dirty="0" smtClean="0"/>
            <a:t>Soins dentaires</a:t>
          </a:r>
          <a:endParaRPr lang="fr-FR" dirty="0"/>
        </a:p>
      </dgm:t>
    </dgm:pt>
    <dgm:pt modelId="{3A51598F-FBAC-4097-B34D-6D5F505EAA52}" type="parTrans" cxnId="{BBBC78AE-B044-4877-AD50-62C4338A98F3}">
      <dgm:prSet/>
      <dgm:spPr/>
      <dgm:t>
        <a:bodyPr/>
        <a:lstStyle/>
        <a:p>
          <a:endParaRPr lang="fr-FR"/>
        </a:p>
      </dgm:t>
    </dgm:pt>
    <dgm:pt modelId="{BA24E53B-B9BB-47D7-BA4A-793691E404AF}" type="sibTrans" cxnId="{BBBC78AE-B044-4877-AD50-62C4338A98F3}">
      <dgm:prSet/>
      <dgm:spPr/>
      <dgm:t>
        <a:bodyPr/>
        <a:lstStyle/>
        <a:p>
          <a:endParaRPr lang="fr-FR"/>
        </a:p>
      </dgm:t>
    </dgm:pt>
    <dgm:pt modelId="{75A1A920-8CC0-4FBA-B72F-A3600BDBF0BD}">
      <dgm:prSet/>
      <dgm:spPr/>
      <dgm:t>
        <a:bodyPr/>
        <a:lstStyle/>
        <a:p>
          <a:r>
            <a:rPr lang="fr-FR" dirty="0" smtClean="0"/>
            <a:t>Prothèses/Orthèses</a:t>
          </a:r>
          <a:endParaRPr lang="fr-FR" dirty="0"/>
        </a:p>
      </dgm:t>
    </dgm:pt>
    <dgm:pt modelId="{D25130ED-7379-428E-84EA-3133DAA73D12}" type="parTrans" cxnId="{39A187F3-6A56-4379-B9DE-4B22DCFABCB7}">
      <dgm:prSet/>
      <dgm:spPr/>
      <dgm:t>
        <a:bodyPr/>
        <a:lstStyle/>
        <a:p>
          <a:endParaRPr lang="fr-FR"/>
        </a:p>
      </dgm:t>
    </dgm:pt>
    <dgm:pt modelId="{80F0B420-98A7-47CD-9E3A-F20D7A68E450}" type="sibTrans" cxnId="{39A187F3-6A56-4379-B9DE-4B22DCFABCB7}">
      <dgm:prSet/>
      <dgm:spPr/>
      <dgm:t>
        <a:bodyPr/>
        <a:lstStyle/>
        <a:p>
          <a:endParaRPr lang="fr-FR"/>
        </a:p>
      </dgm:t>
    </dgm:pt>
    <dgm:pt modelId="{445C730C-814C-46D1-9C78-21683FAF089C}">
      <dgm:prSet/>
      <dgm:spPr/>
      <dgm:t>
        <a:bodyPr/>
        <a:lstStyle/>
        <a:p>
          <a:r>
            <a:rPr lang="fr-FR" dirty="0" smtClean="0"/>
            <a:t>IRM et scintigraphie</a:t>
          </a:r>
          <a:endParaRPr lang="fr-FR" dirty="0"/>
        </a:p>
      </dgm:t>
    </dgm:pt>
    <dgm:pt modelId="{BF860297-65CC-4E03-B951-C3E560745185}" type="parTrans" cxnId="{52AF5B22-B6D1-4949-A32B-6A7270882FC3}">
      <dgm:prSet/>
      <dgm:spPr/>
      <dgm:t>
        <a:bodyPr/>
        <a:lstStyle/>
        <a:p>
          <a:endParaRPr lang="fr-FR"/>
        </a:p>
      </dgm:t>
    </dgm:pt>
    <dgm:pt modelId="{EAB0FDD1-582F-4D78-B3A1-9074734DB1ED}" type="sibTrans" cxnId="{52AF5B22-B6D1-4949-A32B-6A7270882FC3}">
      <dgm:prSet/>
      <dgm:spPr/>
      <dgm:t>
        <a:bodyPr/>
        <a:lstStyle/>
        <a:p>
          <a:endParaRPr lang="fr-FR"/>
        </a:p>
      </dgm:t>
    </dgm:pt>
    <dgm:pt modelId="{E49D053C-842D-4C24-B292-81FB23FADB39}">
      <dgm:prSet/>
      <dgm:spPr/>
      <dgm:t>
        <a:bodyPr/>
        <a:lstStyle/>
        <a:p>
          <a:r>
            <a:rPr lang="fr-FR" dirty="0" smtClean="0"/>
            <a:t>Maladies Chroniques NT</a:t>
          </a:r>
          <a:endParaRPr lang="fr-FR" dirty="0"/>
        </a:p>
      </dgm:t>
    </dgm:pt>
    <dgm:pt modelId="{6D3CC79E-4244-40B9-8BE3-BA0E09F61204}" type="parTrans" cxnId="{0EE22A12-5F45-4418-A5BB-591045BB1CCB}">
      <dgm:prSet/>
      <dgm:spPr/>
      <dgm:t>
        <a:bodyPr/>
        <a:lstStyle/>
        <a:p>
          <a:endParaRPr lang="fr-FR"/>
        </a:p>
      </dgm:t>
    </dgm:pt>
    <dgm:pt modelId="{A4243201-EA53-4405-AA8C-01432C98887C}" type="sibTrans" cxnId="{0EE22A12-5F45-4418-A5BB-591045BB1CCB}">
      <dgm:prSet/>
      <dgm:spPr/>
      <dgm:t>
        <a:bodyPr/>
        <a:lstStyle/>
        <a:p>
          <a:endParaRPr lang="fr-FR"/>
        </a:p>
      </dgm:t>
    </dgm:pt>
    <dgm:pt modelId="{04FF49F7-8E8D-4899-AC42-B39CC5EDADB6}" type="pres">
      <dgm:prSet presAssocID="{41D60875-5812-49BC-82D2-6CF6778B7B2A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fr-FR"/>
        </a:p>
      </dgm:t>
    </dgm:pt>
    <dgm:pt modelId="{B99FB79C-B4BB-47B4-A245-E73F0EF9E19B}" type="pres">
      <dgm:prSet presAssocID="{DD416FA9-9CE4-4845-A169-F7440CEA5AB3}" presName="composite" presStyleCnt="0"/>
      <dgm:spPr/>
    </dgm:pt>
    <dgm:pt modelId="{4EB47369-B8B6-4CBB-83BC-C6F6FD399DC8}" type="pres">
      <dgm:prSet presAssocID="{DD416FA9-9CE4-4845-A169-F7440CEA5AB3}" presName="parTx" presStyleLbl="align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015F2463-3694-46D9-9634-479355FCAED3}" type="pres">
      <dgm:prSet presAssocID="{DD416FA9-9CE4-4845-A169-F7440CEA5AB3}" presName="desTx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F77095A8-1D55-4F6A-A947-7AD01B7770F6}" type="pres">
      <dgm:prSet presAssocID="{7B67414F-AEDE-4A68-AE4B-246F2210E173}" presName="space" presStyleCnt="0"/>
      <dgm:spPr/>
    </dgm:pt>
    <dgm:pt modelId="{43C979DB-FC37-455E-BA52-91E817D1651B}" type="pres">
      <dgm:prSet presAssocID="{B8A15311-9204-4199-8175-93D896D0FE21}" presName="composite" presStyleCnt="0"/>
      <dgm:spPr/>
    </dgm:pt>
    <dgm:pt modelId="{D6A06B43-C821-41A7-A7B6-F8E31FA39D0F}" type="pres">
      <dgm:prSet presAssocID="{B8A15311-9204-4199-8175-93D896D0FE21}" presName="parTx" presStyleLbl="align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CC551B13-962D-4596-B10A-F4AE3790EC76}" type="pres">
      <dgm:prSet presAssocID="{B8A15311-9204-4199-8175-93D896D0FE21}" presName="desTx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C1C56E18-851A-4546-8527-24A0CC758A8B}" type="pres">
      <dgm:prSet presAssocID="{F2FC852D-EC64-4489-88AF-90B0669BA28D}" presName="space" presStyleCnt="0"/>
      <dgm:spPr/>
    </dgm:pt>
    <dgm:pt modelId="{03804A4B-F6DD-4ECB-9A13-5D5AC3F5DF96}" type="pres">
      <dgm:prSet presAssocID="{CDB765BB-7490-4E46-B788-5E3EB3D3A863}" presName="composite" presStyleCnt="0"/>
      <dgm:spPr/>
    </dgm:pt>
    <dgm:pt modelId="{46D56B84-38E4-445E-BDBB-A4E55801D466}" type="pres">
      <dgm:prSet presAssocID="{CDB765BB-7490-4E46-B788-5E3EB3D3A863}" presName="parTx" presStyleLbl="align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794040E3-4309-49EB-9B7B-B7E5A8FE931E}" type="pres">
      <dgm:prSet presAssocID="{CDB765BB-7490-4E46-B788-5E3EB3D3A863}" presName="desTx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</dgm:ptLst>
  <dgm:cxnLst>
    <dgm:cxn modelId="{BEFA82ED-BE7C-4550-82FC-F60F5C4673FA}" type="presOf" srcId="{A60ACE6E-8F87-4E78-817E-5F9BCA0A9EC8}" destId="{794040E3-4309-49EB-9B7B-B7E5A8FE931E}" srcOrd="0" destOrd="1" presId="urn:microsoft.com/office/officeart/2005/8/layout/hList1"/>
    <dgm:cxn modelId="{BBBC78AE-B044-4877-AD50-62C4338A98F3}" srcId="{4D15C14F-5313-4849-BCB9-F4AF0CD69B5B}" destId="{9CC40D9A-D966-47E1-83E5-3A771B6F6352}" srcOrd="3" destOrd="0" parTransId="{3A51598F-FBAC-4097-B34D-6D5F505EAA52}" sibTransId="{BA24E53B-B9BB-47D7-BA4A-793691E404AF}"/>
    <dgm:cxn modelId="{84715091-C070-487D-9671-554A594B45DE}" srcId="{41D60875-5812-49BC-82D2-6CF6778B7B2A}" destId="{CDB765BB-7490-4E46-B788-5E3EB3D3A863}" srcOrd="2" destOrd="0" parTransId="{0D1A39CB-F34D-4146-AE0B-13204D0897F3}" sibTransId="{EE97BD78-AA74-4641-92A4-0AE3B426633B}"/>
    <dgm:cxn modelId="{7512B72B-3CAC-474E-A833-C1D52ABCD89A}" srcId="{41D60875-5812-49BC-82D2-6CF6778B7B2A}" destId="{B8A15311-9204-4199-8175-93D896D0FE21}" srcOrd="1" destOrd="0" parTransId="{D858C8D2-004F-47EA-8F3C-A28A5204E11C}" sibTransId="{F2FC852D-EC64-4489-88AF-90B0669BA28D}"/>
    <dgm:cxn modelId="{652D8344-D8AD-4673-9684-A791F8E2F9EB}" type="presOf" srcId="{75A1A920-8CC0-4FBA-B72F-A3600BDBF0BD}" destId="{794040E3-4309-49EB-9B7B-B7E5A8FE931E}" srcOrd="0" destOrd="5" presId="urn:microsoft.com/office/officeart/2005/8/layout/hList1"/>
    <dgm:cxn modelId="{6AE084C9-9146-47EC-BAE2-F7A4C82FCD98}" type="presOf" srcId="{66BC3DC2-4D7A-4470-9C93-49F5F44A95E5}" destId="{CC551B13-962D-4596-B10A-F4AE3790EC76}" srcOrd="0" destOrd="3" presId="urn:microsoft.com/office/officeart/2005/8/layout/hList1"/>
    <dgm:cxn modelId="{F3076E39-9EC0-4037-AE65-68BDC08A24D8}" type="presOf" srcId="{6E9C7B1F-2003-44D4-9F56-5A67B52A149C}" destId="{CC551B13-962D-4596-B10A-F4AE3790EC76}" srcOrd="0" destOrd="4" presId="urn:microsoft.com/office/officeart/2005/8/layout/hList1"/>
    <dgm:cxn modelId="{EF891F00-3119-4000-B53A-758C87659C53}" srcId="{E727071C-4A3D-4E28-8FFF-072EEDED817E}" destId="{4BADCEF0-1183-4951-A44A-3AC30DA5F389}" srcOrd="0" destOrd="0" parTransId="{534311C4-5BB4-41ED-A435-A369C88EF476}" sibTransId="{4BBEDB1C-A46E-4EE9-95EE-B4F0291DC22C}"/>
    <dgm:cxn modelId="{39A187F3-6A56-4379-B9DE-4B22DCFABCB7}" srcId="{4D15C14F-5313-4849-BCB9-F4AF0CD69B5B}" destId="{75A1A920-8CC0-4FBA-B72F-A3600BDBF0BD}" srcOrd="4" destOrd="0" parTransId="{D25130ED-7379-428E-84EA-3133DAA73D12}" sibTransId="{80F0B420-98A7-47CD-9E3A-F20D7A68E450}"/>
    <dgm:cxn modelId="{93A60E17-F8E7-4010-B0AA-B5B9DC0AFADB}" srcId="{CDB765BB-7490-4E46-B788-5E3EB3D3A863}" destId="{4D15C14F-5313-4849-BCB9-F4AF0CD69B5B}" srcOrd="0" destOrd="0" parTransId="{ED201F13-B9D3-448A-8B25-C2F2BAFEAF9E}" sibTransId="{47A1E0F4-7B6B-4A1D-8319-786D33877451}"/>
    <dgm:cxn modelId="{7410FE30-2772-4A1D-B10A-4490EA4B81B2}" type="presOf" srcId="{4D15C14F-5313-4849-BCB9-F4AF0CD69B5B}" destId="{794040E3-4309-49EB-9B7B-B7E5A8FE931E}" srcOrd="0" destOrd="0" presId="urn:microsoft.com/office/officeart/2005/8/layout/hList1"/>
    <dgm:cxn modelId="{D8BD3BDA-E9A9-45AD-9086-BE84E2606016}" srcId="{4D15C14F-5313-4849-BCB9-F4AF0CD69B5B}" destId="{A60ACE6E-8F87-4E78-817E-5F9BCA0A9EC8}" srcOrd="0" destOrd="0" parTransId="{7F038205-4B2A-46F4-B087-81AF7D451614}" sibTransId="{672CFFEA-EDFA-48E6-ADF4-D3636A7F2824}"/>
    <dgm:cxn modelId="{8ABAC6B0-F0EF-49C5-8410-8DAFC7C152B3}" srcId="{E727071C-4A3D-4E28-8FFF-072EEDED817E}" destId="{66BC3DC2-4D7A-4470-9C93-49F5F44A95E5}" srcOrd="2" destOrd="0" parTransId="{DCFC131C-4E76-49EF-AB2C-34795FCFDE0A}" sibTransId="{B1DDC3E4-DB3A-40BD-B405-B5B76CE9D332}"/>
    <dgm:cxn modelId="{F093D54D-1351-4B95-BA4A-FDDDF1F7690A}" srcId="{B8A15311-9204-4199-8175-93D896D0FE21}" destId="{E727071C-4A3D-4E28-8FFF-072EEDED817E}" srcOrd="0" destOrd="0" parTransId="{F8C77A97-F70B-4353-B807-EFF58F282F1F}" sibTransId="{8B6F43FC-C593-4408-ACE1-11785A3A8227}"/>
    <dgm:cxn modelId="{54863338-ED34-4775-AED5-D1AFF94854A5}" type="presOf" srcId="{E727071C-4A3D-4E28-8FFF-072EEDED817E}" destId="{CC551B13-962D-4596-B10A-F4AE3790EC76}" srcOrd="0" destOrd="0" presId="urn:microsoft.com/office/officeart/2005/8/layout/hList1"/>
    <dgm:cxn modelId="{9F4D4871-03CB-4996-8771-9F2D0177E2E4}" srcId="{E727071C-4A3D-4E28-8FFF-072EEDED817E}" destId="{6E9C7B1F-2003-44D4-9F56-5A67B52A149C}" srcOrd="3" destOrd="0" parTransId="{698361D4-68C7-4E4A-B3F4-58FE07547E16}" sibTransId="{DCBF83EA-A97F-4572-8A85-D3C98E45FDFE}"/>
    <dgm:cxn modelId="{BAD60F95-C7AA-419D-BC53-FDC2F144CADE}" type="presOf" srcId="{74586A11-30B5-42E9-AF77-8D2C722E19C9}" destId="{794040E3-4309-49EB-9B7B-B7E5A8FE931E}" srcOrd="0" destOrd="3" presId="urn:microsoft.com/office/officeart/2005/8/layout/hList1"/>
    <dgm:cxn modelId="{8DBE869C-0B93-4648-9C9E-5D4318F17325}" type="presOf" srcId="{41D60875-5812-49BC-82D2-6CF6778B7B2A}" destId="{04FF49F7-8E8D-4899-AC42-B39CC5EDADB6}" srcOrd="0" destOrd="0" presId="urn:microsoft.com/office/officeart/2005/8/layout/hList1"/>
    <dgm:cxn modelId="{52AF5B22-B6D1-4949-A32B-6A7270882FC3}" srcId="{4D15C14F-5313-4849-BCB9-F4AF0CD69B5B}" destId="{445C730C-814C-46D1-9C78-21683FAF089C}" srcOrd="5" destOrd="0" parTransId="{BF860297-65CC-4E03-B951-C3E560745185}" sibTransId="{EAB0FDD1-582F-4D78-B3A1-9074734DB1ED}"/>
    <dgm:cxn modelId="{9E2F9194-4C19-4665-A675-399C739C2F3D}" type="presOf" srcId="{B8A15311-9204-4199-8175-93D896D0FE21}" destId="{D6A06B43-C821-41A7-A7B6-F8E31FA39D0F}" srcOrd="0" destOrd="0" presId="urn:microsoft.com/office/officeart/2005/8/layout/hList1"/>
    <dgm:cxn modelId="{058FD2C2-5F79-41F7-B3B6-D3025879ECC7}" type="presOf" srcId="{8A820391-A08B-497B-94DC-796083252E57}" destId="{015F2463-3694-46D9-9634-479355FCAED3}" srcOrd="0" destOrd="0" presId="urn:microsoft.com/office/officeart/2005/8/layout/hList1"/>
    <dgm:cxn modelId="{66F6D477-1C8E-4135-B608-96EAD9691616}" type="presOf" srcId="{9CC40D9A-D966-47E1-83E5-3A771B6F6352}" destId="{794040E3-4309-49EB-9B7B-B7E5A8FE931E}" srcOrd="0" destOrd="4" presId="urn:microsoft.com/office/officeart/2005/8/layout/hList1"/>
    <dgm:cxn modelId="{0EE22A12-5F45-4418-A5BB-591045BB1CCB}" srcId="{4D15C14F-5313-4849-BCB9-F4AF0CD69B5B}" destId="{E49D053C-842D-4C24-B292-81FB23FADB39}" srcOrd="6" destOrd="0" parTransId="{6D3CC79E-4244-40B9-8BE3-BA0E09F61204}" sibTransId="{A4243201-EA53-4405-AA8C-01432C98887C}"/>
    <dgm:cxn modelId="{62B3053F-5D68-4B8E-AA1B-8C9857ABA92F}" srcId="{4D15C14F-5313-4849-BCB9-F4AF0CD69B5B}" destId="{74586A11-30B5-42E9-AF77-8D2C722E19C9}" srcOrd="2" destOrd="0" parTransId="{132D7917-7087-418D-90B2-A949EA88A2BA}" sibTransId="{6FE62D96-09CF-48D0-A885-D11D70E1DEB0}"/>
    <dgm:cxn modelId="{58DD86F5-E38B-4724-8AE1-851CA52BEAE4}" srcId="{4D15C14F-5313-4849-BCB9-F4AF0CD69B5B}" destId="{43F58CFC-1303-47C9-8652-F6EA7FA6D625}" srcOrd="1" destOrd="0" parTransId="{C03B167C-187E-4386-958C-645C3B49A28F}" sibTransId="{069BB931-ACC9-431D-90E7-6E9003504AC8}"/>
    <dgm:cxn modelId="{DF790417-A51F-40DD-B783-C8E59FB74EE3}" srcId="{E727071C-4A3D-4E28-8FFF-072EEDED817E}" destId="{C1F335B1-1861-41F1-9777-CF0741A1AA2F}" srcOrd="1" destOrd="0" parTransId="{E0C989B6-6B63-4F16-8727-C015FC958ACD}" sibTransId="{EA648465-1061-4164-B591-37D19999F39A}"/>
    <dgm:cxn modelId="{5C19C56D-0497-4BF4-B713-D191711FCE4F}" type="presOf" srcId="{43F58CFC-1303-47C9-8652-F6EA7FA6D625}" destId="{794040E3-4309-49EB-9B7B-B7E5A8FE931E}" srcOrd="0" destOrd="2" presId="urn:microsoft.com/office/officeart/2005/8/layout/hList1"/>
    <dgm:cxn modelId="{2D5711F6-78CB-4D12-BA56-364507A7E54D}" type="presOf" srcId="{E49D053C-842D-4C24-B292-81FB23FADB39}" destId="{794040E3-4309-49EB-9B7B-B7E5A8FE931E}" srcOrd="0" destOrd="7" presId="urn:microsoft.com/office/officeart/2005/8/layout/hList1"/>
    <dgm:cxn modelId="{8BBFF93A-2291-489B-8BDC-942D4513396C}" type="presOf" srcId="{C1F335B1-1861-41F1-9777-CF0741A1AA2F}" destId="{CC551B13-962D-4596-B10A-F4AE3790EC76}" srcOrd="0" destOrd="2" presId="urn:microsoft.com/office/officeart/2005/8/layout/hList1"/>
    <dgm:cxn modelId="{DD10F40D-774D-4CC5-80CA-399923731525}" type="presOf" srcId="{4BADCEF0-1183-4951-A44A-3AC30DA5F389}" destId="{CC551B13-962D-4596-B10A-F4AE3790EC76}" srcOrd="0" destOrd="1" presId="urn:microsoft.com/office/officeart/2005/8/layout/hList1"/>
    <dgm:cxn modelId="{20C2D31B-58E5-4580-9C55-732B49B810D2}" type="presOf" srcId="{DD416FA9-9CE4-4845-A169-F7440CEA5AB3}" destId="{4EB47369-B8B6-4CBB-83BC-C6F6FD399DC8}" srcOrd="0" destOrd="0" presId="urn:microsoft.com/office/officeart/2005/8/layout/hList1"/>
    <dgm:cxn modelId="{1FC69E32-CEBB-4FAB-BF69-27A4856349E0}" srcId="{41D60875-5812-49BC-82D2-6CF6778B7B2A}" destId="{DD416FA9-9CE4-4845-A169-F7440CEA5AB3}" srcOrd="0" destOrd="0" parTransId="{F117BB77-6403-4F64-97A1-66CFE3D306B7}" sibTransId="{7B67414F-AEDE-4A68-AE4B-246F2210E173}"/>
    <dgm:cxn modelId="{F0388C97-A7FA-4D13-8980-0843515E9122}" srcId="{DD416FA9-9CE4-4845-A169-F7440CEA5AB3}" destId="{8A820391-A08B-497B-94DC-796083252E57}" srcOrd="0" destOrd="0" parTransId="{EB0BE482-DD9A-4DF3-A6E2-59D1C8AEAC95}" sibTransId="{CBBDEF5A-5005-4170-A42A-8D5A61BA8907}"/>
    <dgm:cxn modelId="{6C13CA87-E3D1-4689-8DDC-597A1F04C0CA}" type="presOf" srcId="{CDB765BB-7490-4E46-B788-5E3EB3D3A863}" destId="{46D56B84-38E4-445E-BDBB-A4E55801D466}" srcOrd="0" destOrd="0" presId="urn:microsoft.com/office/officeart/2005/8/layout/hList1"/>
    <dgm:cxn modelId="{C5F6DBA6-9D0F-4DF4-AF81-F29F3F318B04}" type="presOf" srcId="{445C730C-814C-46D1-9C78-21683FAF089C}" destId="{794040E3-4309-49EB-9B7B-B7E5A8FE931E}" srcOrd="0" destOrd="6" presId="urn:microsoft.com/office/officeart/2005/8/layout/hList1"/>
    <dgm:cxn modelId="{7CEFCC10-C13F-42EF-A4CD-2A786AAAE402}" type="presParOf" srcId="{04FF49F7-8E8D-4899-AC42-B39CC5EDADB6}" destId="{B99FB79C-B4BB-47B4-A245-E73F0EF9E19B}" srcOrd="0" destOrd="0" presId="urn:microsoft.com/office/officeart/2005/8/layout/hList1"/>
    <dgm:cxn modelId="{70C8D9BF-1CB9-4EB0-966F-9B1850FDEFA9}" type="presParOf" srcId="{B99FB79C-B4BB-47B4-A245-E73F0EF9E19B}" destId="{4EB47369-B8B6-4CBB-83BC-C6F6FD399DC8}" srcOrd="0" destOrd="0" presId="urn:microsoft.com/office/officeart/2005/8/layout/hList1"/>
    <dgm:cxn modelId="{B5C268B1-B2C3-45E7-82B0-CDC4DDF17A4B}" type="presParOf" srcId="{B99FB79C-B4BB-47B4-A245-E73F0EF9E19B}" destId="{015F2463-3694-46D9-9634-479355FCAED3}" srcOrd="1" destOrd="0" presId="urn:microsoft.com/office/officeart/2005/8/layout/hList1"/>
    <dgm:cxn modelId="{9CBA7CF8-1B1D-459B-8046-7F8F1D79893B}" type="presParOf" srcId="{04FF49F7-8E8D-4899-AC42-B39CC5EDADB6}" destId="{F77095A8-1D55-4F6A-A947-7AD01B7770F6}" srcOrd="1" destOrd="0" presId="urn:microsoft.com/office/officeart/2005/8/layout/hList1"/>
    <dgm:cxn modelId="{C1716F61-C745-435D-B401-A9D7F7E4B157}" type="presParOf" srcId="{04FF49F7-8E8D-4899-AC42-B39CC5EDADB6}" destId="{43C979DB-FC37-455E-BA52-91E817D1651B}" srcOrd="2" destOrd="0" presId="urn:microsoft.com/office/officeart/2005/8/layout/hList1"/>
    <dgm:cxn modelId="{7BD54C60-E7B5-464C-ACE1-9530A154D586}" type="presParOf" srcId="{43C979DB-FC37-455E-BA52-91E817D1651B}" destId="{D6A06B43-C821-41A7-A7B6-F8E31FA39D0F}" srcOrd="0" destOrd="0" presId="urn:microsoft.com/office/officeart/2005/8/layout/hList1"/>
    <dgm:cxn modelId="{E1DE6142-5CE0-4DF1-87BC-6ED4DACE191B}" type="presParOf" srcId="{43C979DB-FC37-455E-BA52-91E817D1651B}" destId="{CC551B13-962D-4596-B10A-F4AE3790EC76}" srcOrd="1" destOrd="0" presId="urn:microsoft.com/office/officeart/2005/8/layout/hList1"/>
    <dgm:cxn modelId="{3001CD32-9AF0-4167-99AF-D77963500FD1}" type="presParOf" srcId="{04FF49F7-8E8D-4899-AC42-B39CC5EDADB6}" destId="{C1C56E18-851A-4546-8527-24A0CC758A8B}" srcOrd="3" destOrd="0" presId="urn:microsoft.com/office/officeart/2005/8/layout/hList1"/>
    <dgm:cxn modelId="{277D62F0-E166-4F16-B766-280434A75AA5}" type="presParOf" srcId="{04FF49F7-8E8D-4899-AC42-B39CC5EDADB6}" destId="{03804A4B-F6DD-4ECB-9A13-5D5AC3F5DF96}" srcOrd="4" destOrd="0" presId="urn:microsoft.com/office/officeart/2005/8/layout/hList1"/>
    <dgm:cxn modelId="{F54703C7-85AD-4FD8-BCE0-D0C9BEBB8570}" type="presParOf" srcId="{03804A4B-F6DD-4ECB-9A13-5D5AC3F5DF96}" destId="{46D56B84-38E4-445E-BDBB-A4E55801D466}" srcOrd="0" destOrd="0" presId="urn:microsoft.com/office/officeart/2005/8/layout/hList1"/>
    <dgm:cxn modelId="{D57264F0-0E69-43A1-82AD-8CFA352EA704}" type="presParOf" srcId="{03804A4B-F6DD-4ECB-9A13-5D5AC3F5DF96}" destId="{794040E3-4309-49EB-9B7B-B7E5A8FE931E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7D944D5-FE8E-4050-B749-85291AC8CF4C}" type="doc">
      <dgm:prSet loTypeId="urn:microsoft.com/office/officeart/2005/8/layout/hList6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fr-FR"/>
        </a:p>
      </dgm:t>
    </dgm:pt>
    <dgm:pt modelId="{5EE9DBB6-5495-46CF-A4A3-9526280E304F}">
      <dgm:prSet phldrT="[Texte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u="sng" dirty="0" smtClean="0"/>
            <a:t>Option 1</a:t>
          </a:r>
          <a:r>
            <a:rPr lang="fr-FR" dirty="0" smtClean="0"/>
            <a:t>: panier large</a:t>
          </a:r>
          <a:endParaRPr lang="fr-FR" dirty="0"/>
        </a:p>
      </dgm:t>
    </dgm:pt>
    <dgm:pt modelId="{BD6272BF-4FD0-4C21-939D-B47C7F92BA2D}" type="parTrans" cxnId="{A23D4E69-CBDE-4A37-85F0-A33D701F13E8}">
      <dgm:prSet/>
      <dgm:spPr/>
      <dgm:t>
        <a:bodyPr/>
        <a:lstStyle/>
        <a:p>
          <a:endParaRPr lang="fr-FR"/>
        </a:p>
      </dgm:t>
    </dgm:pt>
    <dgm:pt modelId="{9491E6F7-B6D2-4B45-AB7B-B8A28C2A3748}" type="sibTrans" cxnId="{A23D4E69-CBDE-4A37-85F0-A33D701F13E8}">
      <dgm:prSet/>
      <dgm:spPr/>
      <dgm:t>
        <a:bodyPr/>
        <a:lstStyle/>
        <a:p>
          <a:endParaRPr lang="fr-FR"/>
        </a:p>
      </dgm:t>
    </dgm:pt>
    <dgm:pt modelId="{DF950547-28E8-452D-A6FD-5C5D989DE4AF}">
      <dgm:prSet phldrT="[Texte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dirty="0" smtClean="0">
              <a:effectLst/>
            </a:rPr>
            <a:t>tous les biens et services médicaux actuellement à la charge des ménages</a:t>
          </a:r>
          <a:endParaRPr lang="fr-FR" dirty="0"/>
        </a:p>
      </dgm:t>
    </dgm:pt>
    <dgm:pt modelId="{E9CFD209-FAA5-43A5-97D7-907620BBE8DC}" type="parTrans" cxnId="{13F81EDC-F126-4C8E-A132-B575ACDBFAED}">
      <dgm:prSet/>
      <dgm:spPr/>
      <dgm:t>
        <a:bodyPr/>
        <a:lstStyle/>
        <a:p>
          <a:endParaRPr lang="fr-FR"/>
        </a:p>
      </dgm:t>
    </dgm:pt>
    <dgm:pt modelId="{1DCD9D77-7B9B-423E-A76F-2903E3C48B85}" type="sibTrans" cxnId="{13F81EDC-F126-4C8E-A132-B575ACDBFAED}">
      <dgm:prSet/>
      <dgm:spPr/>
      <dgm:t>
        <a:bodyPr/>
        <a:lstStyle/>
        <a:p>
          <a:endParaRPr lang="fr-FR"/>
        </a:p>
      </dgm:t>
    </dgm:pt>
    <dgm:pt modelId="{995C025E-9C4D-414F-82A7-DAF3700298E5}">
      <dgm:prSet phldrT="[Texte]">
        <dgm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u="sng" dirty="0" smtClean="0"/>
            <a:t>Option 2</a:t>
          </a:r>
          <a:r>
            <a:rPr lang="fr-FR" dirty="0" smtClean="0"/>
            <a:t>: panier restreint</a:t>
          </a:r>
          <a:endParaRPr lang="fr-FR" dirty="0"/>
        </a:p>
      </dgm:t>
    </dgm:pt>
    <dgm:pt modelId="{F31CE421-2F2D-40F8-87E2-4C9D77ACFF02}" type="parTrans" cxnId="{B06D3A9C-16AC-4A1B-910A-D1DBF93DF531}">
      <dgm:prSet/>
      <dgm:spPr/>
      <dgm:t>
        <a:bodyPr/>
        <a:lstStyle/>
        <a:p>
          <a:endParaRPr lang="fr-FR"/>
        </a:p>
      </dgm:t>
    </dgm:pt>
    <dgm:pt modelId="{B5F04BF8-4E52-4741-957D-BB0B34E385DB}" type="sibTrans" cxnId="{B06D3A9C-16AC-4A1B-910A-D1DBF93DF531}">
      <dgm:prSet/>
      <dgm:spPr/>
      <dgm:t>
        <a:bodyPr/>
        <a:lstStyle/>
        <a:p>
          <a:endParaRPr lang="fr-FR"/>
        </a:p>
      </dgm:t>
    </dgm:pt>
    <dgm:pt modelId="{CD672DB6-C092-45CF-81AD-5BC361D98CE8}">
      <dgm:prSet phldrT="[Texte]">
        <dgm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dirty="0" smtClean="0"/>
            <a:t>Tous les biens et services médicaux  à l’exclusion:</a:t>
          </a:r>
          <a:endParaRPr lang="fr-FR" dirty="0"/>
        </a:p>
      </dgm:t>
    </dgm:pt>
    <dgm:pt modelId="{B13E7968-9A14-4EE6-BB1A-C2D8FF5417B6}" type="parTrans" cxnId="{FD3FE812-072F-4B85-A675-F1891B4E0801}">
      <dgm:prSet/>
      <dgm:spPr/>
      <dgm:t>
        <a:bodyPr/>
        <a:lstStyle/>
        <a:p>
          <a:endParaRPr lang="fr-FR"/>
        </a:p>
      </dgm:t>
    </dgm:pt>
    <dgm:pt modelId="{0E5A8E15-95FE-4E01-9F9A-B62FA8B7070A}" type="sibTrans" cxnId="{FD3FE812-072F-4B85-A675-F1891B4E0801}">
      <dgm:prSet/>
      <dgm:spPr/>
      <dgm:t>
        <a:bodyPr/>
        <a:lstStyle/>
        <a:p>
          <a:endParaRPr lang="fr-FR"/>
        </a:p>
      </dgm:t>
    </dgm:pt>
    <dgm:pt modelId="{B710A77E-75B1-4893-A9FB-C74B91403373}">
      <dgm:prSet phldrT="[Texte]">
        <dgm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dirty="0" smtClean="0"/>
            <a:t>de la lunetterie; </a:t>
          </a:r>
          <a:endParaRPr lang="fr-FR" dirty="0"/>
        </a:p>
      </dgm:t>
    </dgm:pt>
    <dgm:pt modelId="{CAC5D75E-60AF-4071-B4CB-7FAAF4C8DD9F}" type="parTrans" cxnId="{D7008B1D-FA68-45BA-8989-D249EC550167}">
      <dgm:prSet/>
      <dgm:spPr/>
      <dgm:t>
        <a:bodyPr/>
        <a:lstStyle/>
        <a:p>
          <a:endParaRPr lang="fr-FR"/>
        </a:p>
      </dgm:t>
    </dgm:pt>
    <dgm:pt modelId="{ED66FC44-EC08-4E5B-A76D-8DB6EB6D4C55}" type="sibTrans" cxnId="{D7008B1D-FA68-45BA-8989-D249EC550167}">
      <dgm:prSet/>
      <dgm:spPr/>
      <dgm:t>
        <a:bodyPr/>
        <a:lstStyle/>
        <a:p>
          <a:endParaRPr lang="fr-FR"/>
        </a:p>
      </dgm:t>
    </dgm:pt>
    <dgm:pt modelId="{43C382E1-48DE-4F13-A60A-0F3288B2270B}">
      <dgm:prSet phldrT="[Texte]">
        <dgm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dirty="0" smtClean="0"/>
            <a:t>de la prise en charge des maladies chroniques non transmissibles</a:t>
          </a:r>
          <a:endParaRPr lang="fr-FR" dirty="0"/>
        </a:p>
      </dgm:t>
    </dgm:pt>
    <dgm:pt modelId="{F539FC39-3A82-4DBC-A04A-D4EC784B1874}" type="parTrans" cxnId="{252BF765-3AC7-43F3-B653-EB80D7274B80}">
      <dgm:prSet/>
      <dgm:spPr/>
      <dgm:t>
        <a:bodyPr/>
        <a:lstStyle/>
        <a:p>
          <a:endParaRPr lang="fr-FR"/>
        </a:p>
      </dgm:t>
    </dgm:pt>
    <dgm:pt modelId="{90DAF710-83D4-4ABF-8580-9DB42D34402A}" type="sibTrans" cxnId="{252BF765-3AC7-43F3-B653-EB80D7274B80}">
      <dgm:prSet/>
      <dgm:spPr/>
      <dgm:t>
        <a:bodyPr/>
        <a:lstStyle/>
        <a:p>
          <a:endParaRPr lang="fr-FR"/>
        </a:p>
      </dgm:t>
    </dgm:pt>
    <dgm:pt modelId="{34EF5EC4-2F64-49F4-8ACD-5B458713DB7B}">
      <dgm:prSet phldrT="[Texte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b="1" dirty="0" smtClean="0"/>
            <a:t>Coût sans </a:t>
          </a:r>
          <a:r>
            <a:rPr lang="fr-FR" b="1" dirty="0" err="1" smtClean="0"/>
            <a:t>co</a:t>
          </a:r>
          <a:r>
            <a:rPr lang="fr-FR" b="1" dirty="0" smtClean="0"/>
            <a:t> paiement =12 119 F CFA par pers. et par an</a:t>
          </a:r>
          <a:endParaRPr lang="fr-FR" b="1" dirty="0"/>
        </a:p>
      </dgm:t>
    </dgm:pt>
    <dgm:pt modelId="{C4A4A5F6-CC08-4F04-A73E-D943AD4C10B0}" type="parTrans" cxnId="{D2179782-20B4-479E-A20D-D1246E4FAC60}">
      <dgm:prSet/>
      <dgm:spPr/>
      <dgm:t>
        <a:bodyPr/>
        <a:lstStyle/>
        <a:p>
          <a:endParaRPr lang="fr-FR"/>
        </a:p>
      </dgm:t>
    </dgm:pt>
    <dgm:pt modelId="{E5781B8D-5778-4A74-A249-DCE3FD0DB3D5}" type="sibTrans" cxnId="{D2179782-20B4-479E-A20D-D1246E4FAC60}">
      <dgm:prSet/>
      <dgm:spPr/>
      <dgm:t>
        <a:bodyPr/>
        <a:lstStyle/>
        <a:p>
          <a:endParaRPr lang="fr-FR"/>
        </a:p>
      </dgm:t>
    </dgm:pt>
    <dgm:pt modelId="{9AD6D6E3-51E5-461E-BAA7-DE2501B87CE7}">
      <dgm:prSet phldrT="[Texte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b="1" dirty="0" smtClean="0"/>
            <a:t>Coût avec </a:t>
          </a:r>
          <a:r>
            <a:rPr lang="fr-FR" b="1" dirty="0" err="1" smtClean="0"/>
            <a:t>co</a:t>
          </a:r>
          <a:r>
            <a:rPr lang="fr-FR" b="1" dirty="0" smtClean="0"/>
            <a:t> paiement de 20% = 9667 F CFA par pers. et par an.</a:t>
          </a:r>
          <a:endParaRPr lang="fr-FR" b="1" dirty="0"/>
        </a:p>
      </dgm:t>
    </dgm:pt>
    <dgm:pt modelId="{B8E66D1D-9178-4D4A-9828-D79F62A0D7B7}" type="parTrans" cxnId="{1DF8D713-FEA2-4D56-8159-091231E423DD}">
      <dgm:prSet/>
      <dgm:spPr/>
      <dgm:t>
        <a:bodyPr/>
        <a:lstStyle/>
        <a:p>
          <a:endParaRPr lang="fr-FR"/>
        </a:p>
      </dgm:t>
    </dgm:pt>
    <dgm:pt modelId="{51FC1B43-C19E-4E24-8E51-C31AA78E46A8}" type="sibTrans" cxnId="{1DF8D713-FEA2-4D56-8159-091231E423DD}">
      <dgm:prSet/>
      <dgm:spPr/>
      <dgm:t>
        <a:bodyPr/>
        <a:lstStyle/>
        <a:p>
          <a:endParaRPr lang="fr-FR"/>
        </a:p>
      </dgm:t>
    </dgm:pt>
    <dgm:pt modelId="{68C9F19E-8232-46F6-893D-6C86C233B0B6}">
      <dgm:prSet phldrT="[Texte]">
        <dgm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b="1" dirty="0" smtClean="0"/>
            <a:t>Coût sans </a:t>
          </a:r>
          <a:r>
            <a:rPr lang="fr-FR" b="1" dirty="0" err="1" smtClean="0"/>
            <a:t>co</a:t>
          </a:r>
          <a:r>
            <a:rPr lang="fr-FR" b="1" dirty="0" smtClean="0"/>
            <a:t> paiement =9 667 F CFA par pers. et par an</a:t>
          </a:r>
          <a:endParaRPr lang="fr-FR" b="1" dirty="0"/>
        </a:p>
      </dgm:t>
    </dgm:pt>
    <dgm:pt modelId="{4F4878AE-7793-4843-AC46-6D97B81F8436}" type="parTrans" cxnId="{E9E20F68-C609-4E8B-BDC8-8D5A6D3675D1}">
      <dgm:prSet/>
      <dgm:spPr/>
      <dgm:t>
        <a:bodyPr/>
        <a:lstStyle/>
        <a:p>
          <a:endParaRPr lang="fr-FR"/>
        </a:p>
      </dgm:t>
    </dgm:pt>
    <dgm:pt modelId="{161F1016-DC19-469D-85A7-66E6D3AB53CF}" type="sibTrans" cxnId="{E9E20F68-C609-4E8B-BDC8-8D5A6D3675D1}">
      <dgm:prSet/>
      <dgm:spPr/>
      <dgm:t>
        <a:bodyPr/>
        <a:lstStyle/>
        <a:p>
          <a:endParaRPr lang="fr-FR"/>
        </a:p>
      </dgm:t>
    </dgm:pt>
    <dgm:pt modelId="{EDCD06D4-D060-4D08-A5AD-25C7A6326672}">
      <dgm:prSet>
        <dgm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b="1" dirty="0" smtClean="0"/>
            <a:t>Coût avec </a:t>
          </a:r>
          <a:r>
            <a:rPr lang="fr-FR" b="1" dirty="0" err="1" smtClean="0"/>
            <a:t>co</a:t>
          </a:r>
          <a:r>
            <a:rPr lang="fr-FR" b="1" dirty="0" smtClean="0"/>
            <a:t> paiement de 20% = 7 504 F CFA par pers. et par an.</a:t>
          </a:r>
          <a:endParaRPr lang="fr-FR" b="1" dirty="0"/>
        </a:p>
      </dgm:t>
    </dgm:pt>
    <dgm:pt modelId="{4F4F5FEA-5799-412E-B899-E31445BCD673}" type="parTrans" cxnId="{8283F71D-7290-4D67-893C-924F0001E3BF}">
      <dgm:prSet/>
      <dgm:spPr/>
      <dgm:t>
        <a:bodyPr/>
        <a:lstStyle/>
        <a:p>
          <a:endParaRPr lang="fr-FR"/>
        </a:p>
      </dgm:t>
    </dgm:pt>
    <dgm:pt modelId="{30BC166C-CB31-4590-8ECF-DC112085EAA6}" type="sibTrans" cxnId="{8283F71D-7290-4D67-893C-924F0001E3BF}">
      <dgm:prSet/>
      <dgm:spPr/>
      <dgm:t>
        <a:bodyPr/>
        <a:lstStyle/>
        <a:p>
          <a:endParaRPr lang="fr-FR"/>
        </a:p>
      </dgm:t>
    </dgm:pt>
    <dgm:pt modelId="{792F33A1-1BA2-48F3-90EB-60D2BE8FD53B}">
      <dgm:prSet phldrT="[Texte]">
        <dgm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dirty="0" smtClean="0"/>
            <a:t>----------------------------------------------------</a:t>
          </a:r>
          <a:endParaRPr lang="fr-FR" dirty="0"/>
        </a:p>
      </dgm:t>
    </dgm:pt>
    <dgm:pt modelId="{282D3E3C-D164-427E-BE1B-BB2CB2F8E7A7}" type="parTrans" cxnId="{ABBE9592-DBDE-4EC8-9C59-DCD30E7A45A6}">
      <dgm:prSet/>
      <dgm:spPr/>
      <dgm:t>
        <a:bodyPr/>
        <a:lstStyle/>
        <a:p>
          <a:endParaRPr lang="fr-FR"/>
        </a:p>
      </dgm:t>
    </dgm:pt>
    <dgm:pt modelId="{9A4858C9-076A-435B-BE77-D51D710BF15B}" type="sibTrans" cxnId="{ABBE9592-DBDE-4EC8-9C59-DCD30E7A45A6}">
      <dgm:prSet/>
      <dgm:spPr/>
      <dgm:t>
        <a:bodyPr/>
        <a:lstStyle/>
        <a:p>
          <a:endParaRPr lang="fr-FR"/>
        </a:p>
      </dgm:t>
    </dgm:pt>
    <dgm:pt modelId="{05800907-38D2-4EF5-BD29-30C8E4170A05}">
      <dgm:prSet phldrT="[Texte]">
        <dgm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fr-FR" dirty="0" smtClean="0"/>
            <a:t>-----------------------------------------------------</a:t>
          </a:r>
          <a:endParaRPr lang="fr-FR" dirty="0"/>
        </a:p>
      </dgm:t>
    </dgm:pt>
    <dgm:pt modelId="{B4CFBD56-9A2D-46B2-A2B1-80253162338B}" type="parTrans" cxnId="{3C6E8801-5D84-41C5-B1C1-42547FEDBB55}">
      <dgm:prSet/>
      <dgm:spPr/>
      <dgm:t>
        <a:bodyPr/>
        <a:lstStyle/>
        <a:p>
          <a:endParaRPr lang="fr-FR"/>
        </a:p>
      </dgm:t>
    </dgm:pt>
    <dgm:pt modelId="{678C68D7-9E56-4152-B193-DEA1C515FAB5}" type="sibTrans" cxnId="{3C6E8801-5D84-41C5-B1C1-42547FEDBB55}">
      <dgm:prSet/>
      <dgm:spPr/>
      <dgm:t>
        <a:bodyPr/>
        <a:lstStyle/>
        <a:p>
          <a:endParaRPr lang="fr-FR"/>
        </a:p>
      </dgm:t>
    </dgm:pt>
    <dgm:pt modelId="{66B584DC-52F5-43F3-AAC5-F509BD413D5B}" type="pres">
      <dgm:prSet presAssocID="{97D944D5-FE8E-4050-B749-85291AC8CF4C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fr-FR"/>
        </a:p>
      </dgm:t>
    </dgm:pt>
    <dgm:pt modelId="{1DD6DB48-A3AF-45A2-A255-A3349C302CA5}" type="pres">
      <dgm:prSet presAssocID="{5EE9DBB6-5495-46CF-A4A3-9526280E304F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99B6400F-582E-420F-B402-14D4E9C658FB}" type="pres">
      <dgm:prSet presAssocID="{9491E6F7-B6D2-4B45-AB7B-B8A28C2A3748}" presName="sibTrans" presStyleCnt="0"/>
      <dgm:spPr/>
    </dgm:pt>
    <dgm:pt modelId="{AF133FCA-5322-4A42-ACA9-D0E4CAEDB8E2}" type="pres">
      <dgm:prSet presAssocID="{995C025E-9C4D-414F-82A7-DAF3700298E5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</dgm:ptLst>
  <dgm:cxnLst>
    <dgm:cxn modelId="{D2179782-20B4-479E-A20D-D1246E4FAC60}" srcId="{5EE9DBB6-5495-46CF-A4A3-9526280E304F}" destId="{34EF5EC4-2F64-49F4-8ACD-5B458713DB7B}" srcOrd="2" destOrd="0" parTransId="{C4A4A5F6-CC08-4F04-A73E-D943AD4C10B0}" sibTransId="{E5781B8D-5778-4A74-A249-DCE3FD0DB3D5}"/>
    <dgm:cxn modelId="{5BDF7676-232A-4166-A606-F8005C040717}" type="presOf" srcId="{68C9F19E-8232-46F6-893D-6C86C233B0B6}" destId="{AF133FCA-5322-4A42-ACA9-D0E4CAEDB8E2}" srcOrd="0" destOrd="5" presId="urn:microsoft.com/office/officeart/2005/8/layout/hList6"/>
    <dgm:cxn modelId="{1DF8D713-FEA2-4D56-8159-091231E423DD}" srcId="{5EE9DBB6-5495-46CF-A4A3-9526280E304F}" destId="{9AD6D6E3-51E5-461E-BAA7-DE2501B87CE7}" srcOrd="3" destOrd="0" parTransId="{B8E66D1D-9178-4D4A-9828-D79F62A0D7B7}" sibTransId="{51FC1B43-C19E-4E24-8E51-C31AA78E46A8}"/>
    <dgm:cxn modelId="{0A9B956C-C560-417F-9A1E-4B24B0C4A07F}" type="presOf" srcId="{05800907-38D2-4EF5-BD29-30C8E4170A05}" destId="{1DD6DB48-A3AF-45A2-A255-A3349C302CA5}" srcOrd="0" destOrd="2" presId="urn:microsoft.com/office/officeart/2005/8/layout/hList6"/>
    <dgm:cxn modelId="{35B42D90-E909-4C53-A3B9-AB657477CDB4}" type="presOf" srcId="{CD672DB6-C092-45CF-81AD-5BC361D98CE8}" destId="{AF133FCA-5322-4A42-ACA9-D0E4CAEDB8E2}" srcOrd="0" destOrd="1" presId="urn:microsoft.com/office/officeart/2005/8/layout/hList6"/>
    <dgm:cxn modelId="{8283F71D-7290-4D67-893C-924F0001E3BF}" srcId="{995C025E-9C4D-414F-82A7-DAF3700298E5}" destId="{EDCD06D4-D060-4D08-A5AD-25C7A6326672}" srcOrd="5" destOrd="0" parTransId="{4F4F5FEA-5799-412E-B899-E31445BCD673}" sibTransId="{30BC166C-CB31-4590-8ECF-DC112085EAA6}"/>
    <dgm:cxn modelId="{33180777-CCCA-475B-9C50-43CC9A776FED}" type="presOf" srcId="{43C382E1-48DE-4F13-A60A-0F3288B2270B}" destId="{AF133FCA-5322-4A42-ACA9-D0E4CAEDB8E2}" srcOrd="0" destOrd="3" presId="urn:microsoft.com/office/officeart/2005/8/layout/hList6"/>
    <dgm:cxn modelId="{50BAE20D-D6D6-447E-8AB5-530DCF9B32A5}" type="presOf" srcId="{DF950547-28E8-452D-A6FD-5C5D989DE4AF}" destId="{1DD6DB48-A3AF-45A2-A255-A3349C302CA5}" srcOrd="0" destOrd="1" presId="urn:microsoft.com/office/officeart/2005/8/layout/hList6"/>
    <dgm:cxn modelId="{D7008B1D-FA68-45BA-8989-D249EC550167}" srcId="{995C025E-9C4D-414F-82A7-DAF3700298E5}" destId="{B710A77E-75B1-4893-A9FB-C74B91403373}" srcOrd="1" destOrd="0" parTransId="{CAC5D75E-60AF-4071-B4CB-7FAAF4C8DD9F}" sibTransId="{ED66FC44-EC08-4E5B-A76D-8DB6EB6D4C55}"/>
    <dgm:cxn modelId="{D4A728AC-266E-43BE-94CA-936B3F11AEA3}" type="presOf" srcId="{EDCD06D4-D060-4D08-A5AD-25C7A6326672}" destId="{AF133FCA-5322-4A42-ACA9-D0E4CAEDB8E2}" srcOrd="0" destOrd="6" presId="urn:microsoft.com/office/officeart/2005/8/layout/hList6"/>
    <dgm:cxn modelId="{13F81EDC-F126-4C8E-A132-B575ACDBFAED}" srcId="{5EE9DBB6-5495-46CF-A4A3-9526280E304F}" destId="{DF950547-28E8-452D-A6FD-5C5D989DE4AF}" srcOrd="0" destOrd="0" parTransId="{E9CFD209-FAA5-43A5-97D7-907620BBE8DC}" sibTransId="{1DCD9D77-7B9B-423E-A76F-2903E3C48B85}"/>
    <dgm:cxn modelId="{ABBE9592-DBDE-4EC8-9C59-DCD30E7A45A6}" srcId="{995C025E-9C4D-414F-82A7-DAF3700298E5}" destId="{792F33A1-1BA2-48F3-90EB-60D2BE8FD53B}" srcOrd="3" destOrd="0" parTransId="{282D3E3C-D164-427E-BE1B-BB2CB2F8E7A7}" sibTransId="{9A4858C9-076A-435B-BE77-D51D710BF15B}"/>
    <dgm:cxn modelId="{B06D3A9C-16AC-4A1B-910A-D1DBF93DF531}" srcId="{97D944D5-FE8E-4050-B749-85291AC8CF4C}" destId="{995C025E-9C4D-414F-82A7-DAF3700298E5}" srcOrd="1" destOrd="0" parTransId="{F31CE421-2F2D-40F8-87E2-4C9D77ACFF02}" sibTransId="{B5F04BF8-4E52-4741-957D-BB0B34E385DB}"/>
    <dgm:cxn modelId="{A23D4E69-CBDE-4A37-85F0-A33D701F13E8}" srcId="{97D944D5-FE8E-4050-B749-85291AC8CF4C}" destId="{5EE9DBB6-5495-46CF-A4A3-9526280E304F}" srcOrd="0" destOrd="0" parTransId="{BD6272BF-4FD0-4C21-939D-B47C7F92BA2D}" sibTransId="{9491E6F7-B6D2-4B45-AB7B-B8A28C2A3748}"/>
    <dgm:cxn modelId="{E9E20F68-C609-4E8B-BDC8-8D5A6D3675D1}" srcId="{995C025E-9C4D-414F-82A7-DAF3700298E5}" destId="{68C9F19E-8232-46F6-893D-6C86C233B0B6}" srcOrd="4" destOrd="0" parTransId="{4F4878AE-7793-4843-AC46-6D97B81F8436}" sibTransId="{161F1016-DC19-469D-85A7-66E6D3AB53CF}"/>
    <dgm:cxn modelId="{FD3FE812-072F-4B85-A675-F1891B4E0801}" srcId="{995C025E-9C4D-414F-82A7-DAF3700298E5}" destId="{CD672DB6-C092-45CF-81AD-5BC361D98CE8}" srcOrd="0" destOrd="0" parTransId="{B13E7968-9A14-4EE6-BB1A-C2D8FF5417B6}" sibTransId="{0E5A8E15-95FE-4E01-9F9A-B62FA8B7070A}"/>
    <dgm:cxn modelId="{6F2E5E5D-BB60-41C9-96FD-CDB69712B574}" type="presOf" srcId="{995C025E-9C4D-414F-82A7-DAF3700298E5}" destId="{AF133FCA-5322-4A42-ACA9-D0E4CAEDB8E2}" srcOrd="0" destOrd="0" presId="urn:microsoft.com/office/officeart/2005/8/layout/hList6"/>
    <dgm:cxn modelId="{EDBEFB99-D333-410A-A7B3-C9460B99B7BE}" type="presOf" srcId="{97D944D5-FE8E-4050-B749-85291AC8CF4C}" destId="{66B584DC-52F5-43F3-AAC5-F509BD413D5B}" srcOrd="0" destOrd="0" presId="urn:microsoft.com/office/officeart/2005/8/layout/hList6"/>
    <dgm:cxn modelId="{487277A8-9697-4709-B7B0-F74934E53D89}" type="presOf" srcId="{34EF5EC4-2F64-49F4-8ACD-5B458713DB7B}" destId="{1DD6DB48-A3AF-45A2-A255-A3349C302CA5}" srcOrd="0" destOrd="3" presId="urn:microsoft.com/office/officeart/2005/8/layout/hList6"/>
    <dgm:cxn modelId="{2DE40B3A-D34C-4F42-B735-05244795B005}" type="presOf" srcId="{792F33A1-1BA2-48F3-90EB-60D2BE8FD53B}" destId="{AF133FCA-5322-4A42-ACA9-D0E4CAEDB8E2}" srcOrd="0" destOrd="4" presId="urn:microsoft.com/office/officeart/2005/8/layout/hList6"/>
    <dgm:cxn modelId="{3C6E8801-5D84-41C5-B1C1-42547FEDBB55}" srcId="{5EE9DBB6-5495-46CF-A4A3-9526280E304F}" destId="{05800907-38D2-4EF5-BD29-30C8E4170A05}" srcOrd="1" destOrd="0" parTransId="{B4CFBD56-9A2D-46B2-A2B1-80253162338B}" sibTransId="{678C68D7-9E56-4152-B193-DEA1C515FAB5}"/>
    <dgm:cxn modelId="{265F1253-3A1B-4BFC-9D44-68FCF01F2B0A}" type="presOf" srcId="{B710A77E-75B1-4893-A9FB-C74B91403373}" destId="{AF133FCA-5322-4A42-ACA9-D0E4CAEDB8E2}" srcOrd="0" destOrd="2" presId="urn:microsoft.com/office/officeart/2005/8/layout/hList6"/>
    <dgm:cxn modelId="{4E8CDA99-0FE0-4E53-B7BB-8928B3DBBD54}" type="presOf" srcId="{5EE9DBB6-5495-46CF-A4A3-9526280E304F}" destId="{1DD6DB48-A3AF-45A2-A255-A3349C302CA5}" srcOrd="0" destOrd="0" presId="urn:microsoft.com/office/officeart/2005/8/layout/hList6"/>
    <dgm:cxn modelId="{B5A26F1E-6B0F-401E-87FB-58C3545DB516}" type="presOf" srcId="{9AD6D6E3-51E5-461E-BAA7-DE2501B87CE7}" destId="{1DD6DB48-A3AF-45A2-A255-A3349C302CA5}" srcOrd="0" destOrd="4" presId="urn:microsoft.com/office/officeart/2005/8/layout/hList6"/>
    <dgm:cxn modelId="{252BF765-3AC7-43F3-B653-EB80D7274B80}" srcId="{995C025E-9C4D-414F-82A7-DAF3700298E5}" destId="{43C382E1-48DE-4F13-A60A-0F3288B2270B}" srcOrd="2" destOrd="0" parTransId="{F539FC39-3A82-4DBC-A04A-D4EC784B1874}" sibTransId="{90DAF710-83D4-4ABF-8580-9DB42D34402A}"/>
    <dgm:cxn modelId="{4EA961B4-78EB-4BB4-A087-6A00F04C2CA6}" type="presParOf" srcId="{66B584DC-52F5-43F3-AAC5-F509BD413D5B}" destId="{1DD6DB48-A3AF-45A2-A255-A3349C302CA5}" srcOrd="0" destOrd="0" presId="urn:microsoft.com/office/officeart/2005/8/layout/hList6"/>
    <dgm:cxn modelId="{4FCFC713-2883-43C2-AC5B-B29318315617}" type="presParOf" srcId="{66B584DC-52F5-43F3-AAC5-F509BD413D5B}" destId="{99B6400F-582E-420F-B402-14D4E9C658FB}" srcOrd="1" destOrd="0" presId="urn:microsoft.com/office/officeart/2005/8/layout/hList6"/>
    <dgm:cxn modelId="{863BD3E0-AEE0-4584-AB87-903B09D89A26}" type="presParOf" srcId="{66B584DC-52F5-43F3-AAC5-F509BD413D5B}" destId="{AF133FCA-5322-4A42-ACA9-D0E4CAEDB8E2}" srcOrd="2" destOrd="0" presId="urn:microsoft.com/office/officeart/2005/8/layout/hList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EB47369-B8B6-4CBB-83BC-C6F6FD399DC8}">
      <dsp:nvSpPr>
        <dsp:cNvPr id="0" name=""/>
        <dsp:cNvSpPr/>
      </dsp:nvSpPr>
      <dsp:spPr>
        <a:xfrm>
          <a:off x="2571" y="465135"/>
          <a:ext cx="2507456" cy="518400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8016" tIns="73152" rIns="128016" bIns="73152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800" kern="1200" dirty="0" smtClean="0"/>
            <a:t>Panier Large</a:t>
          </a:r>
          <a:endParaRPr lang="fr-FR" sz="1800" kern="1200" dirty="0"/>
        </a:p>
      </dsp:txBody>
      <dsp:txXfrm>
        <a:off x="2571" y="465135"/>
        <a:ext cx="2507456" cy="518400"/>
      </dsp:txXfrm>
    </dsp:sp>
    <dsp:sp modelId="{015F2463-3694-46D9-9634-479355FCAED3}">
      <dsp:nvSpPr>
        <dsp:cNvPr id="0" name=""/>
        <dsp:cNvSpPr/>
      </dsp:nvSpPr>
      <dsp:spPr>
        <a:xfrm>
          <a:off x="2571" y="983535"/>
          <a:ext cx="2507456" cy="3077292"/>
        </a:xfrm>
        <a:prstGeom prst="rect">
          <a:avLst/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tous les soins curatifs actuellement à la charge des ménages.</a:t>
          </a:r>
          <a:endParaRPr lang="fr-FR" sz="1800" kern="1200" dirty="0"/>
        </a:p>
      </dsp:txBody>
      <dsp:txXfrm>
        <a:off x="2571" y="983535"/>
        <a:ext cx="2507456" cy="3077292"/>
      </dsp:txXfrm>
    </dsp:sp>
    <dsp:sp modelId="{D6A06B43-C821-41A7-A7B6-F8E31FA39D0F}">
      <dsp:nvSpPr>
        <dsp:cNvPr id="0" name=""/>
        <dsp:cNvSpPr/>
      </dsp:nvSpPr>
      <dsp:spPr>
        <a:xfrm>
          <a:off x="2861071" y="465135"/>
          <a:ext cx="2507456" cy="518400"/>
        </a:xfrm>
        <a:prstGeom prst="rect">
          <a:avLst/>
        </a:prstGeom>
        <a:solidFill>
          <a:schemeClr val="accent5">
            <a:hueOff val="-4966938"/>
            <a:satOff val="19906"/>
            <a:lumOff val="4314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8016" tIns="73152" rIns="128016" bIns="73152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800" kern="1200" dirty="0" smtClean="0"/>
            <a:t>Panier intermédiaire</a:t>
          </a:r>
          <a:endParaRPr lang="fr-FR" sz="1800" kern="1200" dirty="0"/>
        </a:p>
      </dsp:txBody>
      <dsp:txXfrm>
        <a:off x="2861071" y="465135"/>
        <a:ext cx="2507456" cy="518400"/>
      </dsp:txXfrm>
    </dsp:sp>
    <dsp:sp modelId="{CC551B13-962D-4596-B10A-F4AE3790EC76}">
      <dsp:nvSpPr>
        <dsp:cNvPr id="0" name=""/>
        <dsp:cNvSpPr/>
      </dsp:nvSpPr>
      <dsp:spPr>
        <a:xfrm>
          <a:off x="2861071" y="983535"/>
          <a:ext cx="2507456" cy="3077292"/>
        </a:xfrm>
        <a:prstGeom prst="rect">
          <a:avLst/>
        </a:prstGeom>
        <a:solidFill>
          <a:schemeClr val="accent5">
            <a:tint val="40000"/>
            <a:alpha val="90000"/>
            <a:hueOff val="-5370241"/>
            <a:satOff val="24126"/>
            <a:lumOff val="1658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Tous les soins sauf:</a:t>
          </a:r>
          <a:endParaRPr lang="fr-FR" sz="1800" kern="1200" dirty="0"/>
        </a:p>
        <a:p>
          <a:pPr marL="342900" lvl="2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Lunetterie</a:t>
          </a:r>
          <a:endParaRPr lang="fr-FR" sz="1800" kern="1200" dirty="0"/>
        </a:p>
        <a:p>
          <a:pPr marL="342900" lvl="2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Chirurgie cardiovasculaire</a:t>
          </a:r>
          <a:endParaRPr lang="fr-FR" sz="1800" kern="1200" dirty="0"/>
        </a:p>
        <a:p>
          <a:pPr marL="342900" lvl="2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Greffe d’organe</a:t>
          </a:r>
          <a:endParaRPr lang="fr-FR" sz="1800" kern="1200" dirty="0"/>
        </a:p>
        <a:p>
          <a:pPr marL="342900" lvl="2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fr-FR" sz="1800" kern="1200" dirty="0"/>
        </a:p>
      </dsp:txBody>
      <dsp:txXfrm>
        <a:off x="2861071" y="983535"/>
        <a:ext cx="2507456" cy="3077292"/>
      </dsp:txXfrm>
    </dsp:sp>
    <dsp:sp modelId="{46D56B84-38E4-445E-BDBB-A4E55801D466}">
      <dsp:nvSpPr>
        <dsp:cNvPr id="0" name=""/>
        <dsp:cNvSpPr/>
      </dsp:nvSpPr>
      <dsp:spPr>
        <a:xfrm>
          <a:off x="5719571" y="465135"/>
          <a:ext cx="2507456" cy="518400"/>
        </a:xfrm>
        <a:prstGeom prst="rect">
          <a:avLst/>
        </a:prstGeom>
        <a:solidFill>
          <a:schemeClr val="accent5">
            <a:hueOff val="-9933876"/>
            <a:satOff val="39811"/>
            <a:lumOff val="8628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28016" tIns="73152" rIns="128016" bIns="73152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800" kern="1200" dirty="0" smtClean="0"/>
            <a:t>Panier restreint</a:t>
          </a:r>
          <a:endParaRPr lang="fr-FR" sz="1800" kern="1200" dirty="0"/>
        </a:p>
      </dsp:txBody>
      <dsp:txXfrm>
        <a:off x="5719571" y="465135"/>
        <a:ext cx="2507456" cy="518400"/>
      </dsp:txXfrm>
    </dsp:sp>
    <dsp:sp modelId="{794040E3-4309-49EB-9B7B-B7E5A8FE931E}">
      <dsp:nvSpPr>
        <dsp:cNvPr id="0" name=""/>
        <dsp:cNvSpPr/>
      </dsp:nvSpPr>
      <dsp:spPr>
        <a:xfrm>
          <a:off x="5719571" y="983535"/>
          <a:ext cx="2507456" cy="3077292"/>
        </a:xfrm>
        <a:prstGeom prst="rect">
          <a:avLst/>
        </a:prstGeom>
        <a:solidFill>
          <a:schemeClr val="accent5">
            <a:tint val="40000"/>
            <a:alpha val="90000"/>
            <a:hueOff val="-10740482"/>
            <a:satOff val="48253"/>
            <a:lumOff val="3317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6012" tIns="96012" rIns="128016" bIns="144018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Tous les soins sauf:</a:t>
          </a:r>
          <a:endParaRPr lang="fr-FR" sz="1800" kern="1200" dirty="0"/>
        </a:p>
        <a:p>
          <a:pPr marL="342900" lvl="2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Lunetterie</a:t>
          </a:r>
          <a:endParaRPr lang="fr-FR" sz="1800" kern="1200" dirty="0"/>
        </a:p>
        <a:p>
          <a:pPr marL="342900" lvl="2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Chirurgie cardiovasculaire</a:t>
          </a:r>
          <a:endParaRPr lang="fr-FR" sz="1800" kern="1200" dirty="0"/>
        </a:p>
        <a:p>
          <a:pPr marL="342900" lvl="2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Greffe d’organe</a:t>
          </a:r>
          <a:endParaRPr lang="fr-FR" sz="1800" kern="1200" dirty="0"/>
        </a:p>
        <a:p>
          <a:pPr marL="342900" lvl="2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Soins dentaires</a:t>
          </a:r>
          <a:endParaRPr lang="fr-FR" sz="1800" kern="1200" dirty="0"/>
        </a:p>
        <a:p>
          <a:pPr marL="342900" lvl="2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Prothèses/Orthèses</a:t>
          </a:r>
          <a:endParaRPr lang="fr-FR" sz="1800" kern="1200" dirty="0"/>
        </a:p>
        <a:p>
          <a:pPr marL="342900" lvl="2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IRM et scintigraphie</a:t>
          </a:r>
          <a:endParaRPr lang="fr-FR" sz="1800" kern="1200" dirty="0"/>
        </a:p>
        <a:p>
          <a:pPr marL="342900" lvl="2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800" kern="1200" dirty="0" smtClean="0"/>
            <a:t>Maladies Chroniques NT</a:t>
          </a:r>
          <a:endParaRPr lang="fr-FR" sz="1800" kern="1200" dirty="0"/>
        </a:p>
      </dsp:txBody>
      <dsp:txXfrm>
        <a:off x="5719571" y="983535"/>
        <a:ext cx="2507456" cy="307729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DD6DB48-A3AF-45A2-A255-A3349C302CA5}">
      <dsp:nvSpPr>
        <dsp:cNvPr id="0" name=""/>
        <dsp:cNvSpPr/>
      </dsp:nvSpPr>
      <dsp:spPr>
        <a:xfrm rot="16200000">
          <a:off x="-513406" y="517524"/>
          <a:ext cx="4997152" cy="3962102"/>
        </a:xfrm>
        <a:prstGeom prst="flowChartManualOperation">
          <a:avLst/>
        </a:prstGeom>
        <a:solidFill>
          <a:schemeClr val="lt1"/>
        </a:solidFill>
        <a:ln w="25400" cap="flat" cmpd="sng" algn="ctr">
          <a:solidFill>
            <a:schemeClr val="accent6"/>
          </a:solidFill>
          <a:prstDash val="solid"/>
        </a:ln>
        <a:effectLst/>
      </dsp:spPr>
      <dsp:style>
        <a:lnRef idx="2">
          <a:schemeClr val="accent6"/>
        </a:lnRef>
        <a:fillRef idx="1">
          <a:schemeClr val="lt1"/>
        </a:fillRef>
        <a:effectRef idx="0">
          <a:schemeClr val="accent6"/>
        </a:effectRef>
        <a:fontRef idx="minor">
          <a:schemeClr val="dk1"/>
        </a:fontRef>
      </dsp:style>
      <dsp:txBody>
        <a:bodyPr spcFirstLastPara="0" vert="horz" wrap="square" lIns="139700" tIns="0" rIns="139292" bIns="0" numCol="1" spcCol="1270" anchor="t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200" u="sng" kern="1200" dirty="0" smtClean="0"/>
            <a:t>Option 1</a:t>
          </a:r>
          <a:r>
            <a:rPr lang="fr-FR" sz="2200" kern="1200" dirty="0" smtClean="0"/>
            <a:t>: panier large</a:t>
          </a:r>
          <a:endParaRPr lang="fr-FR" sz="2200" kern="1200" dirty="0"/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700" kern="1200" dirty="0" smtClean="0">
              <a:effectLst/>
            </a:rPr>
            <a:t>tous les biens et services médicaux actuellement à la charge des ménages</a:t>
          </a:r>
          <a:endParaRPr lang="fr-FR" sz="1700" kern="1200" dirty="0"/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700" kern="1200" dirty="0" smtClean="0"/>
            <a:t>-----------------------------------------------------</a:t>
          </a:r>
          <a:endParaRPr lang="fr-FR" sz="1700" kern="1200" dirty="0"/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700" b="1" kern="1200" dirty="0" smtClean="0"/>
            <a:t>Coût sans </a:t>
          </a:r>
          <a:r>
            <a:rPr lang="fr-FR" sz="1700" b="1" kern="1200" dirty="0" err="1" smtClean="0"/>
            <a:t>co</a:t>
          </a:r>
          <a:r>
            <a:rPr lang="fr-FR" sz="1700" b="1" kern="1200" dirty="0" smtClean="0"/>
            <a:t> paiement =12 119 F CFA par pers. et par an</a:t>
          </a:r>
          <a:endParaRPr lang="fr-FR" sz="1700" b="1" kern="1200" dirty="0"/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700" b="1" kern="1200" dirty="0" smtClean="0"/>
            <a:t>Coût avec </a:t>
          </a:r>
          <a:r>
            <a:rPr lang="fr-FR" sz="1700" b="1" kern="1200" dirty="0" err="1" smtClean="0"/>
            <a:t>co</a:t>
          </a:r>
          <a:r>
            <a:rPr lang="fr-FR" sz="1700" b="1" kern="1200" dirty="0" smtClean="0"/>
            <a:t> paiement de 20% = 9667 F CFA par pers. et par an.</a:t>
          </a:r>
          <a:endParaRPr lang="fr-FR" sz="1700" b="1" kern="1200" dirty="0"/>
        </a:p>
      </dsp:txBody>
      <dsp:txXfrm rot="5400000">
        <a:off x="4119" y="999429"/>
        <a:ext cx="3962102" cy="2998292"/>
      </dsp:txXfrm>
    </dsp:sp>
    <dsp:sp modelId="{AF133FCA-5322-4A42-ACA9-D0E4CAEDB8E2}">
      <dsp:nvSpPr>
        <dsp:cNvPr id="0" name=""/>
        <dsp:cNvSpPr/>
      </dsp:nvSpPr>
      <dsp:spPr>
        <a:xfrm rot="16200000">
          <a:off x="3745854" y="517524"/>
          <a:ext cx="4997152" cy="3962102"/>
        </a:xfrm>
        <a:prstGeom prst="flowChartManualOperation">
          <a:avLst/>
        </a:prstGeom>
        <a:solidFill>
          <a:schemeClr val="lt1"/>
        </a:solidFill>
        <a:ln w="25400" cap="flat" cmpd="sng" algn="ctr">
          <a:solidFill>
            <a:schemeClr val="accent1"/>
          </a:solidFill>
          <a:prstDash val="solid"/>
        </a:ln>
        <a:effectLst/>
      </dsp:spPr>
      <dsp:style>
        <a:lnRef idx="2">
          <a:schemeClr val="accent1"/>
        </a:lnRef>
        <a:fillRef idx="1">
          <a:schemeClr val="lt1"/>
        </a:fillRef>
        <a:effectRef idx="0">
          <a:schemeClr val="accent1"/>
        </a:effectRef>
        <a:fontRef idx="minor">
          <a:schemeClr val="dk1"/>
        </a:fontRef>
      </dsp:style>
      <dsp:txBody>
        <a:bodyPr spcFirstLastPara="0" vert="horz" wrap="square" lIns="139700" tIns="0" rIns="139292" bIns="0" numCol="1" spcCol="1270" anchor="t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2200" u="sng" kern="1200" dirty="0" smtClean="0"/>
            <a:t>Option 2</a:t>
          </a:r>
          <a:r>
            <a:rPr lang="fr-FR" sz="2200" kern="1200" dirty="0" smtClean="0"/>
            <a:t>: panier restreint</a:t>
          </a:r>
          <a:endParaRPr lang="fr-FR" sz="2200" kern="1200" dirty="0"/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700" kern="1200" dirty="0" smtClean="0"/>
            <a:t>Tous les biens et services médicaux  à l’exclusion:</a:t>
          </a:r>
          <a:endParaRPr lang="fr-FR" sz="1700" kern="1200" dirty="0"/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700" kern="1200" dirty="0" smtClean="0"/>
            <a:t>de la lunetterie; </a:t>
          </a:r>
          <a:endParaRPr lang="fr-FR" sz="1700" kern="1200" dirty="0"/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700" kern="1200" dirty="0" smtClean="0"/>
            <a:t>de la prise en charge des maladies chroniques non transmissibles</a:t>
          </a:r>
          <a:endParaRPr lang="fr-FR" sz="1700" kern="1200" dirty="0"/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700" kern="1200" dirty="0" smtClean="0"/>
            <a:t>----------------------------------------------------</a:t>
          </a:r>
          <a:endParaRPr lang="fr-FR" sz="1700" kern="1200" dirty="0"/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700" b="1" kern="1200" dirty="0" smtClean="0"/>
            <a:t>Coût sans </a:t>
          </a:r>
          <a:r>
            <a:rPr lang="fr-FR" sz="1700" b="1" kern="1200" dirty="0" err="1" smtClean="0"/>
            <a:t>co</a:t>
          </a:r>
          <a:r>
            <a:rPr lang="fr-FR" sz="1700" b="1" kern="1200" dirty="0" smtClean="0"/>
            <a:t> paiement =9 667 F CFA par pers. et par an</a:t>
          </a:r>
          <a:endParaRPr lang="fr-FR" sz="1700" b="1" kern="1200" dirty="0"/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FR" sz="1700" b="1" kern="1200" dirty="0" smtClean="0"/>
            <a:t>Coût avec </a:t>
          </a:r>
          <a:r>
            <a:rPr lang="fr-FR" sz="1700" b="1" kern="1200" dirty="0" err="1" smtClean="0"/>
            <a:t>co</a:t>
          </a:r>
          <a:r>
            <a:rPr lang="fr-FR" sz="1700" b="1" kern="1200" dirty="0" smtClean="0"/>
            <a:t> paiement de 20% = 7 504 F CFA par pers. et par an.</a:t>
          </a:r>
          <a:endParaRPr lang="fr-FR" sz="1700" b="1" kern="1200" dirty="0"/>
        </a:p>
      </dsp:txBody>
      <dsp:txXfrm rot="5400000">
        <a:off x="4263379" y="999429"/>
        <a:ext cx="3962102" cy="299829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6">
  <dgm:title val=""/>
  <dgm:desc val=""/>
  <dgm:catLst>
    <dgm:cat type="list" pri="18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ptType="node" refType="h"/>
      <dgm:constr type="w" for="ch" ptType="node" refType="w"/>
      <dgm:constr type="primFontSz" for="ch" ptType="node" op="equ"/>
      <dgm:constr type="w" for="ch" forName="sibTrans" refType="w" fact="0.075"/>
    </dgm:constrLst>
    <dgm:ruleLst/>
    <dgm:forEach name="nodesForEach" axis="ch" ptType="node">
      <dgm:layoutNode name="node">
        <dgm:varLst>
          <dgm:bulletEnabled val="1"/>
        </dgm:varLst>
        <dgm:alg type="tx"/>
        <dgm:choose name="Name4">
          <dgm:if name="Name5" func="var" arg="dir" op="equ" val="norm">
            <dgm:shape xmlns:r="http://schemas.openxmlformats.org/officeDocument/2006/relationships" rot="-90" type="flowChartManualOperation" r:blip="">
              <dgm:adjLst/>
            </dgm:shape>
          </dgm:if>
          <dgm:else name="Name6">
            <dgm:shape xmlns:r="http://schemas.openxmlformats.org/officeDocument/2006/relationships" rot="90" type="flowChartManualOperation" r:blip="">
              <dgm:adjLst/>
            </dgm:shape>
          </dgm:else>
        </dgm:choose>
        <dgm:presOf axis="desOrSelf" ptType="node"/>
        <dgm:constrLst>
          <dgm:constr type="primFontSz" val="65"/>
          <dgm:constr type="tMarg"/>
          <dgm:constr type="bMarg"/>
          <dgm:constr type="lMarg" refType="primFontSz" fact="0.5"/>
          <dgm:constr type="rMarg" refType="lMarg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2E1EB03-CD18-4D7E-8B6A-4BBC37A13E62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3A3C32B-695D-486E-BF00-C84053442A7D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243131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319082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992463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475677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349678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435501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88424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901856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395180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2537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573260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253220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8CA179-8BFB-4FF6-8F34-178C4B297271}" type="datetimeFigureOut">
              <a:rPr lang="fr-FR" smtClean="0"/>
              <a:t>09/06/2015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F29D52-C929-4F30-B994-169123C8F4E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99276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1268760"/>
            <a:ext cx="7772400" cy="3699843"/>
          </a:xfrm>
        </p:spPr>
        <p:txBody>
          <a:bodyPr>
            <a:normAutofit fontScale="90000"/>
          </a:bodyPr>
          <a:lstStyle/>
          <a:p>
            <a:r>
              <a:rPr lang="fr-FR" b="1" i="1" dirty="0" smtClean="0">
                <a:solidFill>
                  <a:srgbClr val="FF0000"/>
                </a:solidFill>
              </a:rPr>
              <a:t>ESTIMATION DU COUT DU PANIER DE SOINS</a:t>
            </a:r>
            <a:r>
              <a:rPr lang="fr-FR" b="1" i="1" dirty="0" smtClean="0">
                <a:solidFill>
                  <a:srgbClr val="FF0000"/>
                </a:solidFill>
              </a:rPr>
              <a:t/>
            </a:r>
            <a:br>
              <a:rPr lang="fr-FR" b="1" i="1" dirty="0" smtClean="0">
                <a:solidFill>
                  <a:srgbClr val="FF0000"/>
                </a:solidFill>
              </a:rPr>
            </a:br>
            <a:r>
              <a:rPr lang="fr-FR" b="1" i="1" dirty="0" smtClean="0"/>
              <a:t>--------</a:t>
            </a:r>
            <a:br>
              <a:rPr lang="fr-FR" b="1" i="1" dirty="0" smtClean="0"/>
            </a:br>
            <a:r>
              <a:rPr lang="fr-FR" b="1" i="1" dirty="0" smtClean="0"/>
              <a:t>ATELIER TECHNIQUE</a:t>
            </a:r>
            <a:r>
              <a:rPr lang="fr-FR" b="1" i="1" dirty="0" smtClean="0">
                <a:solidFill>
                  <a:srgbClr val="002060"/>
                </a:solidFill>
              </a:rPr>
              <a:t/>
            </a:r>
            <a:br>
              <a:rPr lang="fr-FR" b="1" i="1" dirty="0" smtClean="0">
                <a:solidFill>
                  <a:srgbClr val="002060"/>
                </a:solidFill>
              </a:rPr>
            </a:br>
            <a:r>
              <a:rPr lang="fr-FR" b="1" i="1" dirty="0" smtClean="0">
                <a:solidFill>
                  <a:srgbClr val="002060"/>
                </a:solidFill>
              </a:rPr>
              <a:t>09 juin </a:t>
            </a:r>
            <a:r>
              <a:rPr lang="fr-FR" b="1" i="1" dirty="0" smtClean="0">
                <a:solidFill>
                  <a:srgbClr val="002060"/>
                </a:solidFill>
              </a:rPr>
              <a:t>2015</a:t>
            </a:r>
            <a:r>
              <a:rPr lang="fr-FR" dirty="0">
                <a:solidFill>
                  <a:srgbClr val="002060"/>
                </a:solidFill>
              </a:rPr>
              <a:t/>
            </a:r>
            <a:br>
              <a:rPr lang="fr-FR" dirty="0">
                <a:solidFill>
                  <a:srgbClr val="002060"/>
                </a:solidFill>
              </a:rPr>
            </a:br>
            <a:endParaRPr lang="fr-FR" dirty="0">
              <a:solidFill>
                <a:srgbClr val="00206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4797152"/>
            <a:ext cx="6400800" cy="1752600"/>
          </a:xfrm>
        </p:spPr>
        <p:txBody>
          <a:bodyPr/>
          <a:lstStyle/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0880938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Rappel des prestations spécifiques à exclure 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lvl="0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la lunetterie</a:t>
            </a:r>
            <a:endParaRPr lang="fr-FR" sz="24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la chirurgie cardiaque</a:t>
            </a:r>
            <a:endParaRPr lang="fr-FR" sz="24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les greffes d'organe</a:t>
            </a:r>
            <a:endParaRPr lang="fr-FR" sz="24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les maladies chroniques non transmissibles</a:t>
            </a:r>
            <a:endParaRPr lang="fr-FR" sz="24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les prothèses et les orthèses</a:t>
            </a:r>
            <a:endParaRPr lang="fr-FR" sz="24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les soins dentaires à l’exclusion des prothèses dentaires</a:t>
            </a:r>
            <a:endParaRPr lang="fr-FR" sz="24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l’imagerie par résonnance magnétique et la scintigraphie</a:t>
            </a:r>
            <a:endParaRPr lang="fr-FR" sz="24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8165831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Méthodologie de calcul des coûts des prestations spécifiques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>
              <a:spcAft>
                <a:spcPts val="0"/>
              </a:spcAft>
            </a:pP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coûts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</a:rPr>
              <a:t>ont été calculés en rapportant les dépenses des ménages (affectées à la prise en charge de ces catégories de prestations) à l’effectif de la population nationale. </a:t>
            </a:r>
            <a:endParaRPr lang="fr-FR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just">
              <a:spcAft>
                <a:spcPts val="0"/>
              </a:spcAft>
            </a:pP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coûts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</a:rPr>
              <a:t>obtenus ont été ensuite ajustés pour tenir compte de </a:t>
            </a:r>
            <a:endParaRPr lang="fr-FR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1" algn="just"/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l’aléa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</a:rPr>
              <a:t>moral et </a:t>
            </a:r>
            <a:endParaRPr lang="fr-FR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lvl="1" algn="just"/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de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</a:rPr>
              <a:t>la sous-médicalisation de certaines pathologies en l’absence d’assurance maladie </a:t>
            </a: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universelle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923817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23528" y="274638"/>
            <a:ext cx="8363272" cy="1143000"/>
          </a:xfrm>
        </p:spPr>
        <p:txBody>
          <a:bodyPr>
            <a:normAutofit fontScale="90000"/>
          </a:bodyPr>
          <a:lstStyle/>
          <a:p>
            <a:r>
              <a:rPr lang="fr-FR" dirty="0"/>
              <a:t>Méthodologie de calcul des coûts des prestations </a:t>
            </a:r>
            <a:r>
              <a:rPr lang="fr-FR" dirty="0" smtClean="0"/>
              <a:t>spécifiques 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25144"/>
          </a:xfrm>
        </p:spPr>
        <p:txBody>
          <a:bodyPr>
            <a:normAutofit fontScale="62500" lnSpcReduction="20000"/>
          </a:bodyPr>
          <a:lstStyle/>
          <a:p>
            <a:pPr algn="just">
              <a:spcAft>
                <a:spcPts val="0"/>
              </a:spcAft>
            </a:pPr>
            <a:endParaRPr lang="fr-FR" baseline="30000" dirty="0" smtClean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spcAft>
                <a:spcPts val="0"/>
              </a:spcAft>
            </a:pPr>
            <a:r>
              <a:rPr lang="x-none" dirty="0" smtClean="0">
                <a:ea typeface="Times New Roman" panose="02020603050405020304" pitchFamily="18" charset="0"/>
                <a:cs typeface="Times New Roman" panose="02020603050405020304" pitchFamily="18" charset="0"/>
              </a:rPr>
              <a:t>Compte </a:t>
            </a:r>
            <a:r>
              <a:rPr lang="x-none" dirty="0">
                <a:ea typeface="Times New Roman" panose="02020603050405020304" pitchFamily="18" charset="0"/>
                <a:cs typeface="Times New Roman" panose="02020603050405020304" pitchFamily="18" charset="0"/>
              </a:rPr>
              <a:t>tenu du niveau actuel du plateau technique, il est supposé que </a:t>
            </a:r>
            <a:r>
              <a:rPr lang="fr-FR" dirty="0" smtClean="0">
                <a:ea typeface="Times New Roman" panose="02020603050405020304" pitchFamily="18" charset="0"/>
                <a:cs typeface="Times New Roman" panose="02020603050405020304" pitchFamily="18" charset="0"/>
              </a:rPr>
              <a:t>les greffes d’organe sont q</a:t>
            </a:r>
            <a:r>
              <a:rPr lang="x-none" dirty="0" smtClean="0">
                <a:ea typeface="Times New Roman" panose="02020603050405020304" pitchFamily="18" charset="0"/>
                <a:cs typeface="Times New Roman" panose="02020603050405020304" pitchFamily="18" charset="0"/>
              </a:rPr>
              <a:t>uasi-inexistante </a:t>
            </a:r>
            <a:r>
              <a:rPr lang="x-none" dirty="0">
                <a:ea typeface="Times New Roman" panose="02020603050405020304" pitchFamily="18" charset="0"/>
                <a:cs typeface="Times New Roman" panose="02020603050405020304" pitchFamily="18" charset="0"/>
              </a:rPr>
              <a:t>au Burkina Faso et que, par conséquent, le coût de prise en charge associé est quasi-nul.</a:t>
            </a:r>
            <a:endParaRPr lang="fr-FR" dirty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spcAft>
                <a:spcPts val="0"/>
              </a:spcAft>
            </a:pPr>
            <a:r>
              <a:rPr lang="x-none" dirty="0">
                <a:ea typeface="Times New Roman" panose="02020603050405020304" pitchFamily="18" charset="0"/>
                <a:cs typeface="Times New Roman" panose="02020603050405020304" pitchFamily="18" charset="0"/>
              </a:rPr>
              <a:t>Le coût de prise en charge des maladies chroniques non transmissibles est probablement sous-estimé. </a:t>
            </a:r>
            <a:endParaRPr lang="fr-FR" dirty="0" smtClean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/>
            <a:r>
              <a:rPr lang="fr-FR" dirty="0" smtClean="0">
                <a:ea typeface="Times New Roman" panose="02020603050405020304" pitchFamily="18" charset="0"/>
                <a:cs typeface="Times New Roman" panose="02020603050405020304" pitchFamily="18" charset="0"/>
              </a:rPr>
              <a:t>HTA et diabète en nombre de cas selon Annuaire Stat 2012 et </a:t>
            </a:r>
            <a:r>
              <a:rPr lang="fr-FR" dirty="0" err="1" smtClean="0">
                <a:ea typeface="Times New Roman" panose="02020603050405020304" pitchFamily="18" charset="0"/>
                <a:cs typeface="Times New Roman" panose="02020603050405020304" pitchFamily="18" charset="0"/>
              </a:rPr>
              <a:t>Enquete</a:t>
            </a:r>
            <a:r>
              <a:rPr lang="fr-FR" dirty="0" smtClean="0">
                <a:ea typeface="Times New Roman" panose="02020603050405020304" pitchFamily="18" charset="0"/>
                <a:cs typeface="Times New Roman" panose="02020603050405020304" pitchFamily="18" charset="0"/>
              </a:rPr>
              <a:t> STEPS 3013;</a:t>
            </a:r>
          </a:p>
          <a:p>
            <a:pPr lvl="1" algn="just"/>
            <a:r>
              <a:rPr lang="fr-FR" dirty="0" smtClean="0">
                <a:ea typeface="Times New Roman" panose="02020603050405020304" pitchFamily="18" charset="0"/>
                <a:cs typeface="Times New Roman" panose="02020603050405020304" pitchFamily="18" charset="0"/>
              </a:rPr>
              <a:t>Prévalence HTA passe </a:t>
            </a:r>
            <a:r>
              <a:rPr lang="x-none" dirty="0" smtClean="0">
                <a:ea typeface="Times New Roman" panose="02020603050405020304" pitchFamily="18" charset="0"/>
                <a:cs typeface="Times New Roman" panose="02020603050405020304" pitchFamily="18" charset="0"/>
              </a:rPr>
              <a:t>de </a:t>
            </a:r>
            <a:r>
              <a:rPr lang="x-none" dirty="0">
                <a:ea typeface="Times New Roman" panose="02020603050405020304" pitchFamily="18" charset="0"/>
                <a:cs typeface="Times New Roman" panose="02020603050405020304" pitchFamily="18" charset="0"/>
              </a:rPr>
              <a:t>1 à 8 </a:t>
            </a:r>
            <a:r>
              <a:rPr lang="x-none" dirty="0" smtClean="0">
                <a:ea typeface="Times New Roman" panose="02020603050405020304" pitchFamily="18" charset="0"/>
                <a:cs typeface="Times New Roman" panose="02020603050405020304" pitchFamily="18" charset="0"/>
              </a:rPr>
              <a:t>et </a:t>
            </a:r>
            <a:r>
              <a:rPr lang="x-none" dirty="0">
                <a:ea typeface="Times New Roman" panose="02020603050405020304" pitchFamily="18" charset="0"/>
                <a:cs typeface="Times New Roman" panose="02020603050405020304" pitchFamily="18" charset="0"/>
              </a:rPr>
              <a:t>de 1 à 4 pour le diabète. </a:t>
            </a:r>
            <a:endParaRPr lang="fr-FR" dirty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spcAft>
                <a:spcPts val="0"/>
              </a:spcAft>
            </a:pPr>
            <a:r>
              <a:rPr lang="x-none" dirty="0">
                <a:ea typeface="Times New Roman" panose="02020603050405020304" pitchFamily="18" charset="0"/>
                <a:cs typeface="Times New Roman" panose="02020603050405020304" pitchFamily="18" charset="0"/>
              </a:rPr>
              <a:t>Le coût de prise en charge du groupe de prestations -IRM et scintigraphie- est obtenu à partir </a:t>
            </a:r>
            <a:endParaRPr lang="fr-FR" dirty="0" smtClean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/>
            <a:r>
              <a:rPr lang="x-none" dirty="0" smtClean="0">
                <a:ea typeface="Times New Roman" panose="02020603050405020304" pitchFamily="18" charset="0"/>
                <a:cs typeface="Times New Roman" panose="02020603050405020304" pitchFamily="18" charset="0"/>
              </a:rPr>
              <a:t>des </a:t>
            </a:r>
            <a:r>
              <a:rPr lang="x-none" dirty="0">
                <a:ea typeface="Times New Roman" panose="02020603050405020304" pitchFamily="18" charset="0"/>
                <a:cs typeface="Times New Roman" panose="02020603050405020304" pitchFamily="18" charset="0"/>
              </a:rPr>
              <a:t>dépenses des ménages affectées à l’imagerie tel que cela ressort des CNS 2012  </a:t>
            </a:r>
            <a:endParaRPr lang="fr-FR" dirty="0" smtClean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/>
            <a:r>
              <a:rPr lang="x-none" dirty="0" smtClean="0">
                <a:ea typeface="Times New Roman" panose="02020603050405020304" pitchFamily="18" charset="0"/>
                <a:cs typeface="Times New Roman" panose="02020603050405020304" pitchFamily="18" charset="0"/>
              </a:rPr>
              <a:t>l’hypothèse </a:t>
            </a:r>
            <a:r>
              <a:rPr lang="x-none" dirty="0">
                <a:ea typeface="Times New Roman" panose="02020603050405020304" pitchFamily="18" charset="0"/>
                <a:cs typeface="Times New Roman" panose="02020603050405020304" pitchFamily="18" charset="0"/>
              </a:rPr>
              <a:t>que le coût de ces deux méthodes de diagnostic représente 1% de toute l’imagerie</a:t>
            </a:r>
            <a:r>
              <a:rPr lang="x-none" dirty="0" smtClean="0"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fr-FR" dirty="0" smtClean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lvl="1" indent="0" algn="just">
              <a:buNone/>
            </a:pPr>
            <a:endParaRPr lang="fr-FR" dirty="0" smtClean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fr-FR" sz="4500" baseline="30000" dirty="0">
                <a:ea typeface="Times New Roman" panose="02020603050405020304" pitchFamily="18" charset="0"/>
                <a:cs typeface="Times New Roman" panose="02020603050405020304" pitchFamily="18" charset="0"/>
              </a:rPr>
              <a:t>C</a:t>
            </a:r>
            <a:r>
              <a:rPr lang="x-none" sz="4500" baseline="30000" dirty="0">
                <a:ea typeface="Times New Roman" panose="02020603050405020304" pitchFamily="18" charset="0"/>
                <a:cs typeface="Times New Roman" panose="02020603050405020304" pitchFamily="18" charset="0"/>
              </a:rPr>
              <a:t>oût de prise en charge de la chirurgie cardiaque obtenu à partir des dépenses des ménages affectées à la chirurgie lourde en supposant que la moitié de ces dépenses est associée à la chirurgie cardiaque. </a:t>
            </a:r>
          </a:p>
          <a:p>
            <a:pPr algn="just"/>
            <a:endParaRPr lang="fr-FR" dirty="0"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spcAft>
                <a:spcPts val="0"/>
              </a:spcAft>
            </a:pPr>
            <a:endParaRPr lang="fr-FR" baseline="30000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0683077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Coûts des prestations spécifiques</a:t>
            </a:r>
            <a:endParaRPr lang="fr-FR" dirty="0"/>
          </a:p>
        </p:txBody>
      </p:sp>
      <p:graphicFrame>
        <p:nvGraphicFramePr>
          <p:cNvPr id="13" name="Espace réservé du contenu 1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46315895"/>
              </p:ext>
            </p:extLst>
          </p:nvPr>
        </p:nvGraphicFramePr>
        <p:xfrm>
          <a:off x="457200" y="2204865"/>
          <a:ext cx="8229600" cy="4521710"/>
        </p:xfrm>
        <a:graphic>
          <a:graphicData uri="http://schemas.openxmlformats.org/drawingml/2006/table">
            <a:tbl>
              <a:tblPr firstRow="1" firstCol="1" bandRow="1"/>
              <a:tblGrid>
                <a:gridCol w="2057400"/>
                <a:gridCol w="2057400"/>
                <a:gridCol w="2057400"/>
                <a:gridCol w="2057400"/>
              </a:tblGrid>
              <a:tr h="484134">
                <a:tc rowSpan="2">
                  <a:txBody>
                    <a:bodyPr/>
                    <a:lstStyle/>
                    <a:p>
                      <a:pPr algn="r"/>
                      <a:endParaRPr lang="fr-FR" sz="18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Coûts par tête en 2015 (en F CFA)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484134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Sans  Co-paiement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Co-paiement à 10%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Co-paiement à 20%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5831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Lunetterie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42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38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34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831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Chirurgie cardiaque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76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68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60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831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Greffe d'organe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-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-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-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831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Maladies Chroniques NT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2 275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2 047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1 820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831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Prothèses/Orthèses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61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55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49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831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Soins dentaires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5831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IRM - scintigraphie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49334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Coûts des paniers de soins (par personne et par an)</a:t>
            </a: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24863532"/>
              </p:ext>
            </p:extLst>
          </p:nvPr>
        </p:nvGraphicFramePr>
        <p:xfrm>
          <a:off x="457200" y="1988840"/>
          <a:ext cx="8075240" cy="3960440"/>
        </p:xfrm>
        <a:graphic>
          <a:graphicData uri="http://schemas.openxmlformats.org/drawingml/2006/table">
            <a:tbl>
              <a:tblPr firstRow="1" firstCol="1" bandRow="1"/>
              <a:tblGrid>
                <a:gridCol w="2746721"/>
                <a:gridCol w="1382456"/>
                <a:gridCol w="2055493"/>
                <a:gridCol w="1890570"/>
              </a:tblGrid>
              <a:tr h="99011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Sans co-paiement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Co-paiement à 10%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 b="1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Co-paiement à 20%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011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Panier large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12.119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10.782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9.667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011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Panier intermédiaire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11.982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10.658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9.557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011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 b="1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Panier restreint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9.246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8.197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831850" algn="l"/>
                        </a:tabLst>
                      </a:pPr>
                      <a:r>
                        <a:rPr lang="fr-FR" sz="24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7.368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180479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Quelques commentaires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 algn="just">
              <a:lnSpc>
                <a:spcPct val="115000"/>
              </a:lnSpc>
              <a:buFont typeface="Times New Roman" panose="02020603050405020304" pitchFamily="18" charset="0"/>
              <a:buChar char="►"/>
              <a:tabLst>
                <a:tab pos="831850" algn="l"/>
              </a:tabLst>
            </a:pP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 panier intermédiaire diffère de peu du panier large (seulement 1% moins cher) ; </a:t>
            </a:r>
            <a:endParaRPr lang="fr-FR" sz="24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Times New Roman" panose="02020603050405020304" pitchFamily="18" charset="0"/>
              <a:buChar char="►"/>
              <a:tabLst>
                <a:tab pos="831850" algn="l"/>
              </a:tabLst>
            </a:pP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 panier </a:t>
            </a: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restreint est de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30% moins cher que les deux </a:t>
            </a: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autres</a:t>
            </a:r>
          </a:p>
          <a:p>
            <a:pPr lvl="0" algn="just">
              <a:lnSpc>
                <a:spcPct val="115000"/>
              </a:lnSpc>
              <a:buFont typeface="Times New Roman" panose="02020603050405020304" pitchFamily="18" charset="0"/>
              <a:buChar char="►"/>
              <a:tabLst>
                <a:tab pos="831850" algn="l"/>
              </a:tabLst>
            </a:pP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 panier restreint exclu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des prestations de santé finalement peu coûteux pour la société. </a:t>
            </a:r>
            <a:endParaRPr lang="fr-FR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Times New Roman" panose="02020603050405020304" pitchFamily="18" charset="0"/>
              <a:buChar char="►"/>
              <a:tabLst>
                <a:tab pos="831850" algn="l"/>
              </a:tabLst>
            </a:pP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Pour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à peu près le même coût, ce panier peut être amélioré et rendu plus attrayant en y incluant d’autres prestations spécifiques</a:t>
            </a: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lvl="0" indent="0" algn="just">
              <a:lnSpc>
                <a:spcPct val="115000"/>
              </a:lnSpc>
              <a:buNone/>
              <a:tabLst>
                <a:tab pos="831850" algn="l"/>
              </a:tabLst>
            </a:pP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fr-FR" sz="24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708153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à coins arrondis 3"/>
          <p:cNvSpPr/>
          <p:nvPr/>
        </p:nvSpPr>
        <p:spPr>
          <a:xfrm>
            <a:off x="542046" y="4149080"/>
            <a:ext cx="3813929" cy="1368152"/>
          </a:xfrm>
          <a:prstGeom prst="roundRect">
            <a:avLst/>
          </a:prstGeom>
          <a:ln w="381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>
              <a:solidFill>
                <a:prstClr val="black"/>
              </a:solidFill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42046" y="3884695"/>
            <a:ext cx="3813929" cy="1368152"/>
          </a:xfrm>
          <a:prstGeom prst="wedgeRectCallou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fr-FR">
              <a:solidFill>
                <a:prstClr val="black"/>
              </a:solidFill>
            </a:endParaRPr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b="1" dirty="0">
                <a:solidFill>
                  <a:prstClr val="black"/>
                </a:solidFill>
              </a:rPr>
              <a:t>Proposition de deux options de panier de soins (recomposés)</a:t>
            </a:r>
            <a:endParaRPr lang="fr-FR" dirty="0"/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/>
          </p:nvPr>
        </p:nvGraphicFramePr>
        <p:xfrm>
          <a:off x="457200" y="1600200"/>
          <a:ext cx="8229600" cy="49971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179435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 rot="20095314">
            <a:off x="467544" y="2420888"/>
            <a:ext cx="8229600" cy="1143000"/>
          </a:xfrm>
        </p:spPr>
        <p:txBody>
          <a:bodyPr>
            <a:normAutofit/>
          </a:bodyPr>
          <a:lstStyle/>
          <a:p>
            <a:r>
              <a:rPr lang="fr-FR" sz="6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MERCI</a:t>
            </a:r>
            <a:endParaRPr lang="fr-FR" sz="6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2027204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FR" dirty="0" smtClean="0"/>
              <a:t>Contenu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Résumé des paniers de soins</a:t>
            </a:r>
          </a:p>
          <a:p>
            <a:r>
              <a:rPr lang="fr-FR" dirty="0" smtClean="0"/>
              <a:t>Méthodologie de calcul des coûts</a:t>
            </a:r>
          </a:p>
          <a:p>
            <a:r>
              <a:rPr lang="fr-FR" dirty="0" smtClean="0"/>
              <a:t>Hypothèses </a:t>
            </a:r>
            <a:r>
              <a:rPr lang="fr-FR" smtClean="0"/>
              <a:t>de travail</a:t>
            </a:r>
            <a:endParaRPr lang="fr-FR" dirty="0" smtClean="0"/>
          </a:p>
          <a:p>
            <a:r>
              <a:rPr lang="fr-FR" dirty="0" smtClean="0"/>
              <a:t>Résultats des calculs de coûts</a:t>
            </a:r>
          </a:p>
          <a:p>
            <a:r>
              <a:rPr lang="fr-FR" dirty="0" smtClean="0"/>
              <a:t>Quelques commentaires</a:t>
            </a:r>
          </a:p>
        </p:txBody>
      </p:sp>
    </p:spTree>
    <p:extLst>
      <p:ext uri="{BB962C8B-B14F-4D97-AF65-F5344CB8AC3E}">
        <p14:creationId xmlns:p14="http://schemas.microsoft.com/office/powerpoint/2010/main" val="4225029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8964488" cy="1628800"/>
          </a:xfrm>
        </p:spPr>
        <p:txBody>
          <a:bodyPr>
            <a:normAutofit/>
          </a:bodyPr>
          <a:lstStyle/>
          <a:p>
            <a:r>
              <a:rPr lang="fr-FR" dirty="0" smtClean="0"/>
              <a:t>Résumé des </a:t>
            </a:r>
            <a:r>
              <a:rPr lang="fr-FR" dirty="0" smtClean="0"/>
              <a:t>scénarii de </a:t>
            </a:r>
            <a:r>
              <a:rPr lang="fr-FR" dirty="0" smtClean="0"/>
              <a:t>paniers de soins</a:t>
            </a: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1296371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Méthodologie d’estimation du coût du panier de soins</a:t>
            </a:r>
            <a:endParaRPr lang="fr-FR" dirty="0"/>
          </a:p>
        </p:txBody>
      </p:sp>
      <p:sp>
        <p:nvSpPr>
          <p:cNvPr id="4" name="Organigramme : Disque magnétique 3"/>
          <p:cNvSpPr/>
          <p:nvPr/>
        </p:nvSpPr>
        <p:spPr>
          <a:xfrm>
            <a:off x="858416" y="1860765"/>
            <a:ext cx="1656184" cy="1296144"/>
          </a:xfrm>
          <a:prstGeom prst="flowChartMagneticDisk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 smtClean="0"/>
          </a:p>
          <a:p>
            <a:pPr algn="ctr"/>
            <a:r>
              <a:rPr lang="fr-FR" sz="1200" b="1" dirty="0" smtClean="0"/>
              <a:t>ENQUETE ENDIS:</a:t>
            </a:r>
          </a:p>
          <a:p>
            <a:pPr algn="ctr"/>
            <a:r>
              <a:rPr lang="fr-FR" sz="1200" b="1" dirty="0" smtClean="0"/>
              <a:t>DSM 2009</a:t>
            </a:r>
            <a:endParaRPr lang="fr-FR" sz="1200" b="1" dirty="0"/>
          </a:p>
        </p:txBody>
      </p:sp>
      <p:sp>
        <p:nvSpPr>
          <p:cNvPr id="7" name="Organigramme : Disque magnétique 6"/>
          <p:cNvSpPr/>
          <p:nvPr/>
        </p:nvSpPr>
        <p:spPr>
          <a:xfrm>
            <a:off x="3419872" y="1860765"/>
            <a:ext cx="1656184" cy="1296144"/>
          </a:xfrm>
          <a:prstGeom prst="flowChartMagneticDisk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 smtClean="0"/>
          </a:p>
          <a:p>
            <a:pPr algn="ctr"/>
            <a:r>
              <a:rPr lang="fr-FR" sz="1400" b="1" dirty="0" smtClean="0"/>
              <a:t>CNS 2012</a:t>
            </a:r>
          </a:p>
          <a:p>
            <a:pPr algn="ctr"/>
            <a:endParaRPr lang="fr-FR" dirty="0"/>
          </a:p>
        </p:txBody>
      </p:sp>
      <p:sp>
        <p:nvSpPr>
          <p:cNvPr id="8" name="Espace réservé du contenu 7"/>
          <p:cNvSpPr>
            <a:spLocks noGrp="1"/>
          </p:cNvSpPr>
          <p:nvPr>
            <p:ph idx="1"/>
          </p:nvPr>
        </p:nvSpPr>
        <p:spPr>
          <a:xfrm>
            <a:off x="5863636" y="1883870"/>
            <a:ext cx="1810544" cy="1296144"/>
          </a:xfrm>
          <a:prstGeom prst="flowChartMagneticDisk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indent="0" algn="ctr">
              <a:buNone/>
            </a:pPr>
            <a:r>
              <a:rPr lang="fr-FR" sz="1400" b="1" dirty="0" smtClean="0"/>
              <a:t>ANNUAIRE STAT 2012</a:t>
            </a:r>
            <a:endParaRPr lang="fr-FR" sz="1400" b="1" dirty="0"/>
          </a:p>
        </p:txBody>
      </p:sp>
      <p:sp>
        <p:nvSpPr>
          <p:cNvPr id="9" name="ZoneTexte 8"/>
          <p:cNvSpPr txBox="1"/>
          <p:nvPr/>
        </p:nvSpPr>
        <p:spPr>
          <a:xfrm>
            <a:off x="683568" y="3501008"/>
            <a:ext cx="1831032" cy="461665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fr-FR" sz="1200" dirty="0" smtClean="0"/>
              <a:t>STRUCTURE DS MENAGES PAR NIVEAU SOINS</a:t>
            </a:r>
            <a:endParaRPr lang="fr-FR" sz="1200" dirty="0"/>
          </a:p>
        </p:txBody>
      </p:sp>
      <p:sp>
        <p:nvSpPr>
          <p:cNvPr id="10" name="ZoneTexte 9"/>
          <p:cNvSpPr txBox="1"/>
          <p:nvPr/>
        </p:nvSpPr>
        <p:spPr>
          <a:xfrm>
            <a:off x="3419872" y="3502791"/>
            <a:ext cx="1656184" cy="461665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fr-FR" sz="1200" dirty="0" smtClean="0"/>
              <a:t>DSM PAR NIVEAU DE SOINS EN 2012</a:t>
            </a:r>
            <a:endParaRPr lang="fr-FR" sz="1200" dirty="0"/>
          </a:p>
        </p:txBody>
      </p:sp>
      <p:sp>
        <p:nvSpPr>
          <p:cNvPr id="11" name="ZoneTexte 10"/>
          <p:cNvSpPr txBox="1"/>
          <p:nvPr/>
        </p:nvSpPr>
        <p:spPr>
          <a:xfrm>
            <a:off x="5918271" y="3501008"/>
            <a:ext cx="1810544" cy="461665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fr-FR" sz="1200" dirty="0" smtClean="0"/>
              <a:t>NBRE DE CAS PAR NIVEAU DE SOINS EN 2012</a:t>
            </a:r>
            <a:endParaRPr lang="fr-FR" sz="1200" dirty="0"/>
          </a:p>
        </p:txBody>
      </p:sp>
      <p:sp>
        <p:nvSpPr>
          <p:cNvPr id="15" name="Flèche droite 14"/>
          <p:cNvSpPr/>
          <p:nvPr/>
        </p:nvSpPr>
        <p:spPr>
          <a:xfrm>
            <a:off x="2514600" y="3731840"/>
            <a:ext cx="905272" cy="129208"/>
          </a:xfrm>
          <a:prstGeom prst="rightArrow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ZoneTexte 15"/>
          <p:cNvSpPr txBox="1"/>
          <p:nvPr/>
        </p:nvSpPr>
        <p:spPr>
          <a:xfrm>
            <a:off x="4247964" y="4367927"/>
            <a:ext cx="2224208" cy="461665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fr-FR" sz="1200" dirty="0" smtClean="0"/>
              <a:t>COUTS MOYENS PAR NIVEAU DE SOINS EN 2015</a:t>
            </a:r>
            <a:endParaRPr lang="fr-FR" sz="1200" dirty="0"/>
          </a:p>
        </p:txBody>
      </p:sp>
      <p:sp>
        <p:nvSpPr>
          <p:cNvPr id="17" name="ZoneTexte 16"/>
          <p:cNvSpPr txBox="1"/>
          <p:nvPr/>
        </p:nvSpPr>
        <p:spPr>
          <a:xfrm>
            <a:off x="6733518" y="4367928"/>
            <a:ext cx="2230970" cy="461665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fr-FR" sz="1200" dirty="0" smtClean="0"/>
              <a:t>TAUX D’UTILISATION ET COPAIEMENT AMU </a:t>
            </a:r>
            <a:endParaRPr lang="fr-FR" sz="1200" dirty="0"/>
          </a:p>
        </p:txBody>
      </p:sp>
      <p:sp>
        <p:nvSpPr>
          <p:cNvPr id="18" name="ZoneTexte 17"/>
          <p:cNvSpPr txBox="1"/>
          <p:nvPr/>
        </p:nvSpPr>
        <p:spPr>
          <a:xfrm>
            <a:off x="4579829" y="5354986"/>
            <a:ext cx="3178696" cy="461665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fr-FR" sz="1200" dirty="0" smtClean="0"/>
              <a:t>TAUX DE FRAIS GESTION = 10%</a:t>
            </a:r>
          </a:p>
          <a:p>
            <a:r>
              <a:rPr lang="fr-FR" sz="1200" dirty="0" smtClean="0"/>
              <a:t>TAUX DE MARGE DE SECURITE = 5% </a:t>
            </a:r>
            <a:endParaRPr lang="fr-FR" sz="1200" dirty="0"/>
          </a:p>
        </p:txBody>
      </p:sp>
      <p:sp>
        <p:nvSpPr>
          <p:cNvPr id="19" name="ZoneTexte 18"/>
          <p:cNvSpPr txBox="1"/>
          <p:nvPr/>
        </p:nvSpPr>
        <p:spPr>
          <a:xfrm>
            <a:off x="2388263" y="6172589"/>
            <a:ext cx="6576556" cy="307777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fr-FR" sz="1400" dirty="0"/>
              <a:t>(</a:t>
            </a:r>
            <a:r>
              <a:rPr lang="fr-FR" sz="1400" dirty="0" smtClean="0"/>
              <a:t>COUT MOYEN X TAUX UTILISATION- COPAIEMENT) + MARGE SECURITE + FRAIS GESTION </a:t>
            </a:r>
            <a:endParaRPr lang="fr-FR" sz="1400" dirty="0"/>
          </a:p>
        </p:txBody>
      </p:sp>
      <p:cxnSp>
        <p:nvCxnSpPr>
          <p:cNvPr id="23" name="Connecteur en angle 22"/>
          <p:cNvCxnSpPr>
            <a:stCxn id="11" idx="3"/>
          </p:cNvCxnSpPr>
          <p:nvPr/>
        </p:nvCxnSpPr>
        <p:spPr>
          <a:xfrm>
            <a:off x="7728815" y="3731841"/>
            <a:ext cx="443585" cy="636086"/>
          </a:xfrm>
          <a:prstGeom prst="bentConnector2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Connecteur en angle 26"/>
          <p:cNvCxnSpPr>
            <a:endCxn id="18" idx="3"/>
          </p:cNvCxnSpPr>
          <p:nvPr/>
        </p:nvCxnSpPr>
        <p:spPr>
          <a:xfrm rot="5400000">
            <a:off x="7587350" y="5000768"/>
            <a:ext cx="756227" cy="413875"/>
          </a:xfrm>
          <a:prstGeom prst="bentConnector2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necteur en angle 29"/>
          <p:cNvCxnSpPr>
            <a:stCxn id="18" idx="1"/>
          </p:cNvCxnSpPr>
          <p:nvPr/>
        </p:nvCxnSpPr>
        <p:spPr>
          <a:xfrm rot="10800000" flipV="1">
            <a:off x="4247965" y="5585819"/>
            <a:ext cx="331865" cy="587648"/>
          </a:xfrm>
          <a:prstGeom prst="bentConnector2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ZoneTexte 30"/>
          <p:cNvSpPr txBox="1"/>
          <p:nvPr/>
        </p:nvSpPr>
        <p:spPr>
          <a:xfrm>
            <a:off x="1092875" y="4388333"/>
            <a:ext cx="18743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HYPOTHESES</a:t>
            </a:r>
            <a:endParaRPr lang="fr-FR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2" name="ZoneTexte 31"/>
          <p:cNvSpPr txBox="1"/>
          <p:nvPr/>
        </p:nvSpPr>
        <p:spPr>
          <a:xfrm>
            <a:off x="1259632" y="5445224"/>
            <a:ext cx="17076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HYPOTHESES</a:t>
            </a:r>
            <a:endParaRPr lang="fr-FR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3" name="ZoneTexte 32"/>
          <p:cNvSpPr txBox="1"/>
          <p:nvPr/>
        </p:nvSpPr>
        <p:spPr>
          <a:xfrm>
            <a:off x="107504" y="6173468"/>
            <a:ext cx="194421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6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COUT PANIER LARGE</a:t>
            </a:r>
            <a:endParaRPr lang="fr-FR" sz="16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4" name="Flèche droite rayée 33"/>
          <p:cNvSpPr/>
          <p:nvPr/>
        </p:nvSpPr>
        <p:spPr>
          <a:xfrm>
            <a:off x="2824362" y="4388333"/>
            <a:ext cx="1172716" cy="336811"/>
          </a:xfrm>
          <a:prstGeom prst="strip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Flèche droite rayée 34"/>
          <p:cNvSpPr/>
          <p:nvPr/>
        </p:nvSpPr>
        <p:spPr>
          <a:xfrm>
            <a:off x="2824362" y="5471111"/>
            <a:ext cx="1172716" cy="336811"/>
          </a:xfrm>
          <a:prstGeom prst="strip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Flèche droite rayée 35"/>
          <p:cNvSpPr/>
          <p:nvPr/>
        </p:nvSpPr>
        <p:spPr>
          <a:xfrm>
            <a:off x="1982493" y="6205110"/>
            <a:ext cx="405770" cy="336811"/>
          </a:xfrm>
          <a:prstGeom prst="strip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ZoneTexte 36"/>
          <p:cNvSpPr txBox="1"/>
          <p:nvPr/>
        </p:nvSpPr>
        <p:spPr>
          <a:xfrm>
            <a:off x="2278728" y="1418884"/>
            <a:ext cx="42703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INFORMATIONS STATISTIQUES DE BASE</a:t>
            </a:r>
            <a:endParaRPr lang="fr-FR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39" name="Connecteur en angle 38"/>
          <p:cNvCxnSpPr>
            <a:stCxn id="37" idx="1"/>
            <a:endCxn id="4" idx="1"/>
          </p:cNvCxnSpPr>
          <p:nvPr/>
        </p:nvCxnSpPr>
        <p:spPr>
          <a:xfrm rot="10800000" flipV="1">
            <a:off x="1686508" y="1603549"/>
            <a:ext cx="592220" cy="257215"/>
          </a:xfrm>
          <a:prstGeom prst="bentConnector2">
            <a:avLst/>
          </a:prstGeom>
          <a:ln w="508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Connecteur en angle 42"/>
          <p:cNvCxnSpPr>
            <a:stCxn id="37" idx="3"/>
            <a:endCxn id="8" idx="1"/>
          </p:cNvCxnSpPr>
          <p:nvPr/>
        </p:nvCxnSpPr>
        <p:spPr>
          <a:xfrm>
            <a:off x="6549066" y="1603550"/>
            <a:ext cx="219842" cy="280320"/>
          </a:xfrm>
          <a:prstGeom prst="bentConnector2">
            <a:avLst/>
          </a:prstGeom>
          <a:ln w="508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Connecteur droit avec flèche 4"/>
          <p:cNvCxnSpPr>
            <a:stCxn id="4" idx="3"/>
          </p:cNvCxnSpPr>
          <p:nvPr/>
        </p:nvCxnSpPr>
        <p:spPr>
          <a:xfrm>
            <a:off x="1686508" y="3156909"/>
            <a:ext cx="0" cy="370149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Connecteur droit avec flèche 37"/>
          <p:cNvCxnSpPr/>
          <p:nvPr/>
        </p:nvCxnSpPr>
        <p:spPr>
          <a:xfrm>
            <a:off x="4200199" y="3180014"/>
            <a:ext cx="0" cy="370149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necteur droit avec flèche 39"/>
          <p:cNvCxnSpPr/>
          <p:nvPr/>
        </p:nvCxnSpPr>
        <p:spPr>
          <a:xfrm>
            <a:off x="6743626" y="3180014"/>
            <a:ext cx="0" cy="370149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Connecteur droit avec flèche 40"/>
          <p:cNvCxnSpPr/>
          <p:nvPr/>
        </p:nvCxnSpPr>
        <p:spPr>
          <a:xfrm>
            <a:off x="4860032" y="4018184"/>
            <a:ext cx="0" cy="370149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onnecteur droit avec flèche 41"/>
          <p:cNvCxnSpPr/>
          <p:nvPr/>
        </p:nvCxnSpPr>
        <p:spPr>
          <a:xfrm>
            <a:off x="6228184" y="4018184"/>
            <a:ext cx="0" cy="370149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onnecteur droit avec flèche 43"/>
          <p:cNvCxnSpPr/>
          <p:nvPr/>
        </p:nvCxnSpPr>
        <p:spPr>
          <a:xfrm>
            <a:off x="5436096" y="4829592"/>
            <a:ext cx="0" cy="525394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Connecteur droit avec flèche 44"/>
          <p:cNvCxnSpPr/>
          <p:nvPr/>
        </p:nvCxnSpPr>
        <p:spPr>
          <a:xfrm>
            <a:off x="7236296" y="5834961"/>
            <a:ext cx="0" cy="370149"/>
          </a:xfrm>
          <a:prstGeom prst="straightConnector1">
            <a:avLst/>
          </a:prstGeom>
          <a:ln w="762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01968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Taux d’utilisation: données disponibles</a:t>
            </a: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51945011"/>
              </p:ext>
            </p:extLst>
          </p:nvPr>
        </p:nvGraphicFramePr>
        <p:xfrm>
          <a:off x="457200" y="1772818"/>
          <a:ext cx="8229599" cy="4859289"/>
        </p:xfrm>
        <a:graphic>
          <a:graphicData uri="http://schemas.openxmlformats.org/drawingml/2006/table">
            <a:tbl>
              <a:tblPr firstRow="1" firstCol="1" bandRow="1"/>
              <a:tblGrid>
                <a:gridCol w="1993096"/>
                <a:gridCol w="3372102"/>
                <a:gridCol w="2864401"/>
              </a:tblGrid>
              <a:tr h="446449">
                <a:tc>
                  <a:txBody>
                    <a:bodyPr/>
                    <a:lstStyle/>
                    <a:p>
                      <a:endParaRPr lang="fr-FR" sz="24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Nombre de contacts 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Niveau actuel des taux d’utilisation 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4644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Districts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4644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12 754 856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76,02%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4644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576 460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3,44%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4644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CHR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4644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316 103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1,88%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4644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90 012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0,54%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4644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CHU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4644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 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78 328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0,47%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4644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66 588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0,40%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747645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Hypothèses d’évolution des taux d’utilisation 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 fontScale="70000" lnSpcReduction="20000"/>
          </a:bodyPr>
          <a:lstStyle/>
          <a:p>
            <a:pPr lvl="0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r-FR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En </a:t>
            </a: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l’absence de </a:t>
            </a:r>
            <a:r>
              <a:rPr lang="fr-FR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copaiement</a:t>
            </a: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fr-FR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 </a:t>
            </a: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taux d’utilisation des services en ambulatoire est </a:t>
            </a:r>
            <a:endParaRPr lang="fr-FR" b="1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multiplié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par trois au niveau district </a:t>
            </a:r>
            <a:endParaRPr lang="fr-FR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</a:t>
            </a: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ultiplié par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deux aux autres niveaux de la pyramide sanitaire ; </a:t>
            </a:r>
            <a:endParaRPr lang="fr-FR" sz="20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Taux </a:t>
            </a: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 </a:t>
            </a:r>
            <a:r>
              <a:rPr lang="fr-FR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copaiement</a:t>
            </a: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de 10%, </a:t>
            </a:r>
            <a:r>
              <a:rPr lang="fr-FR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 </a:t>
            </a: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taux d’utilisation en ambulatoire </a:t>
            </a:r>
            <a:r>
              <a:rPr lang="fr-FR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est</a:t>
            </a:r>
          </a:p>
          <a:p>
            <a:pPr lvl="1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multiplié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par 2,5 au niveau district </a:t>
            </a:r>
            <a:endParaRPr lang="fr-FR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multiplié par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1,5 aux autres niveaux de la pyramide sanitaire ;</a:t>
            </a:r>
            <a:endParaRPr lang="fr-FR" sz="20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</a:t>
            </a:r>
            <a:r>
              <a:rPr lang="fr-FR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aux </a:t>
            </a: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 </a:t>
            </a:r>
            <a:r>
              <a:rPr lang="fr-FR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copaiement</a:t>
            </a: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fr-FR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 20</a:t>
            </a: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%, le taux d’utilisation en ambulatoire </a:t>
            </a:r>
            <a:r>
              <a:rPr lang="fr-FR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est</a:t>
            </a:r>
          </a:p>
          <a:p>
            <a:pPr lvl="1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multiplié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par deux au niveau district </a:t>
            </a:r>
            <a:endParaRPr lang="fr-FR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multiplié par 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1,5 aux autres niveaux de la pyramide sanitaire.</a:t>
            </a:r>
            <a:endParaRPr lang="fr-FR" sz="20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buFont typeface="Symbol" panose="05050102010706020507" pitchFamily="18" charset="2"/>
              <a:buChar char=""/>
            </a:pP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</a:t>
            </a:r>
            <a:r>
              <a:rPr lang="fr-FR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es </a:t>
            </a:r>
            <a:r>
              <a:rPr lang="fr-FR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fréquences d’hospitalisation sont multipliées par 1,5 avec l’avènement de l’AMU</a:t>
            </a:r>
            <a:r>
              <a:rPr lang="fr-FR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fr-FR" sz="24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8017450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sz="4000" dirty="0">
                <a:solidFill>
                  <a:prstClr val="black"/>
                </a:solidFill>
              </a:rPr>
              <a:t>Hypothèses d’évolution des taux d’utilisation </a:t>
            </a: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82203593"/>
              </p:ext>
            </p:extLst>
          </p:nvPr>
        </p:nvGraphicFramePr>
        <p:xfrm>
          <a:off x="457200" y="1988839"/>
          <a:ext cx="8229599" cy="4320480"/>
        </p:xfrm>
        <a:graphic>
          <a:graphicData uri="http://schemas.openxmlformats.org/drawingml/2006/table">
            <a:tbl>
              <a:tblPr firstRow="1" firstCol="1" bandRow="1"/>
              <a:tblGrid>
                <a:gridCol w="1478670"/>
                <a:gridCol w="2501750"/>
                <a:gridCol w="2125089"/>
                <a:gridCol w="2124090"/>
              </a:tblGrid>
              <a:tr h="432048">
                <a:tc>
                  <a:txBody>
                    <a:bodyPr/>
                    <a:lstStyle/>
                    <a:p>
                      <a:endParaRPr lang="fr-FR" sz="18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Sans copaiement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Copaiement à 10% 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Copaiement</a:t>
                      </a:r>
                      <a:r>
                        <a:rPr lang="fr-FR" sz="18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à 20% 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Districts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228,05%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190,05%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152,04%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5,15%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5,16%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5,16%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CHR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       3,77%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2,82%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2,82%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0,80%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0,81%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0,81%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CHU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 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0,93% 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0,71%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0,71%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0,60% 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0,60%</a:t>
                      </a:r>
                      <a:endParaRPr lang="fr-FR" sz="18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0,60%</a:t>
                      </a:r>
                      <a:endParaRPr lang="fr-FR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294054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Coûts moyens en 2015</a:t>
            </a: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97676388"/>
              </p:ext>
            </p:extLst>
          </p:nvPr>
        </p:nvGraphicFramePr>
        <p:xfrm>
          <a:off x="457200" y="1988835"/>
          <a:ext cx="8229601" cy="4464500"/>
        </p:xfrm>
        <a:graphic>
          <a:graphicData uri="http://schemas.openxmlformats.org/drawingml/2006/table">
            <a:tbl>
              <a:tblPr firstRow="1" firstCol="1" bandRow="1"/>
              <a:tblGrid>
                <a:gridCol w="3088832"/>
                <a:gridCol w="2513690"/>
                <a:gridCol w="2627079"/>
              </a:tblGrid>
              <a:tr h="446450">
                <a:tc>
                  <a:txBody>
                    <a:bodyPr/>
                    <a:lstStyle/>
                    <a:p>
                      <a:endParaRPr lang="fr-FR" sz="24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Coût moyen 2012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Coût moyen 2015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4645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Districts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24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24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4645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2 187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2 515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4645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42 443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48 820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4645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CHR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24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24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44645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7 099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8 165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4645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66 337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76 303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4645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CHU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240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fr-FR" sz="24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44645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 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49 520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56 960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4645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99 938</a:t>
                      </a:r>
                      <a:endParaRPr lang="fr-FR" sz="24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114 953</a:t>
                      </a:r>
                      <a:endParaRPr lang="fr-FR" sz="24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532628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Coût du panier large réparti par niveau de soins</a:t>
            </a: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31644105"/>
              </p:ext>
            </p:extLst>
          </p:nvPr>
        </p:nvGraphicFramePr>
        <p:xfrm>
          <a:off x="457200" y="1700808"/>
          <a:ext cx="8147248" cy="4942470"/>
        </p:xfrm>
        <a:graphic>
          <a:graphicData uri="http://schemas.openxmlformats.org/drawingml/2006/table">
            <a:tbl>
              <a:tblPr firstRow="1" firstCol="1" bandRow="1"/>
              <a:tblGrid>
                <a:gridCol w="3062162"/>
                <a:gridCol w="1148022"/>
                <a:gridCol w="1696571"/>
                <a:gridCol w="2240493"/>
              </a:tblGrid>
              <a:tr h="354039">
                <a:tc>
                  <a:txBody>
                    <a:bodyPr/>
                    <a:lstStyle/>
                    <a:p>
                      <a:endParaRPr lang="fr-FR" sz="20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Sans co-paiement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Co-paiement à 10% 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Co-paiement à 20%</a:t>
                      </a:r>
                      <a:endParaRPr lang="fr-FR" sz="2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35403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DISTRICT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35403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4.986,64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4 780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3 824</a:t>
                      </a:r>
                      <a:endParaRPr lang="fr-FR" sz="2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35403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2.187,24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2 519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2 519</a:t>
                      </a:r>
                      <a:endParaRPr lang="fr-FR" sz="2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35403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CHR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35403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267,47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230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230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35403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533,79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618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618</a:t>
                      </a:r>
                      <a:endParaRPr lang="fr-FR" sz="2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35403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CHU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fr-FR" sz="2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35403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Ambulatoire 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462,33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404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404</a:t>
                      </a:r>
                      <a:endParaRPr lang="fr-FR" sz="2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  <a:tr h="35403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Hospitalisation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594,90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690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690</a:t>
                      </a:r>
                      <a:endParaRPr lang="fr-FR" sz="2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35403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Total panier option large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10 538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9 485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8 430</a:t>
                      </a:r>
                      <a:endParaRPr lang="fr-FR" sz="2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354039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Coût de production du panier large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12 119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10 782</a:t>
                      </a:r>
                      <a:endParaRPr lang="fr-FR" sz="200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9 667</a:t>
                      </a:r>
                      <a:endParaRPr lang="fr-FR" sz="20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870469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508</TotalTime>
  <Words>953</Words>
  <Application>Microsoft Office PowerPoint</Application>
  <PresentationFormat>Affichage à l'écran (4:3)</PresentationFormat>
  <Paragraphs>291</Paragraphs>
  <Slides>17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17</vt:i4>
      </vt:variant>
    </vt:vector>
  </HeadingPairs>
  <TitlesOfParts>
    <vt:vector size="22" baseType="lpstr">
      <vt:lpstr>Arial</vt:lpstr>
      <vt:lpstr>Calibri</vt:lpstr>
      <vt:lpstr>Symbol</vt:lpstr>
      <vt:lpstr>Times New Roman</vt:lpstr>
      <vt:lpstr>Thème Office</vt:lpstr>
      <vt:lpstr>ESTIMATION DU COUT DU PANIER DE SOINS -------- ATELIER TECHNIQUE 09 juin 2015 </vt:lpstr>
      <vt:lpstr>Contenu</vt:lpstr>
      <vt:lpstr>Résumé des scénarii de paniers de soins</vt:lpstr>
      <vt:lpstr>Méthodologie d’estimation du coût du panier de soins</vt:lpstr>
      <vt:lpstr>Taux d’utilisation: données disponibles</vt:lpstr>
      <vt:lpstr>Hypothèses d’évolution des taux d’utilisation </vt:lpstr>
      <vt:lpstr>Hypothèses d’évolution des taux d’utilisation </vt:lpstr>
      <vt:lpstr>Coûts moyens en 2015</vt:lpstr>
      <vt:lpstr>Coût du panier large réparti par niveau de soins</vt:lpstr>
      <vt:lpstr>Rappel des prestations spécifiques à exclure </vt:lpstr>
      <vt:lpstr>Méthodologie de calcul des coûts des prestations spécifiques</vt:lpstr>
      <vt:lpstr>Méthodologie de calcul des coûts des prestations spécifiques </vt:lpstr>
      <vt:lpstr>Coûts des prestations spécifiques</vt:lpstr>
      <vt:lpstr>Coûts des paniers de soins (par personne et par an)</vt:lpstr>
      <vt:lpstr>Quelques commentaires</vt:lpstr>
      <vt:lpstr>Proposition de deux options de panier de soins (recomposés)</vt:lpstr>
      <vt:lpstr>MERCI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Bigeard, Mr Alexis - bf</dc:creator>
  <cp:lastModifiedBy>hp</cp:lastModifiedBy>
  <cp:revision>32</cp:revision>
  <dcterms:created xsi:type="dcterms:W3CDTF">2015-05-08T09:53:35Z</dcterms:created>
  <dcterms:modified xsi:type="dcterms:W3CDTF">2015-06-09T13:57:15Z</dcterms:modified>
</cp:coreProperties>
</file>

<file path=docProps/thumbnail.jpeg>
</file>